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4"/>
  </p:notesMasterIdLst>
  <p:handoutMasterIdLst>
    <p:handoutMasterId r:id="rId25"/>
  </p:handoutMasterIdLst>
  <p:sldIdLst>
    <p:sldId id="264" r:id="rId2"/>
    <p:sldId id="550" r:id="rId3"/>
    <p:sldId id="444" r:id="rId4"/>
    <p:sldId id="483" r:id="rId5"/>
    <p:sldId id="547" r:id="rId6"/>
    <p:sldId id="548" r:id="rId7"/>
    <p:sldId id="472" r:id="rId8"/>
    <p:sldId id="467" r:id="rId9"/>
    <p:sldId id="468" r:id="rId10"/>
    <p:sldId id="469" r:id="rId11"/>
    <p:sldId id="446" r:id="rId12"/>
    <p:sldId id="549" r:id="rId13"/>
    <p:sldId id="317" r:id="rId14"/>
    <p:sldId id="322" r:id="rId15"/>
    <p:sldId id="540" r:id="rId16"/>
    <p:sldId id="261" r:id="rId17"/>
    <p:sldId id="323" r:id="rId18"/>
    <p:sldId id="543" r:id="rId19"/>
    <p:sldId id="321" r:id="rId20"/>
    <p:sldId id="538" r:id="rId21"/>
    <p:sldId id="544" r:id="rId22"/>
    <p:sldId id="542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n" id="{3B186CCA-87E9-4426-9A8B-18CBBCD35EB7}">
          <p14:sldIdLst>
            <p14:sldId id="264"/>
            <p14:sldId id="550"/>
            <p14:sldId id="444"/>
            <p14:sldId id="483"/>
            <p14:sldId id="547"/>
            <p14:sldId id="548"/>
            <p14:sldId id="472"/>
            <p14:sldId id="467"/>
            <p14:sldId id="468"/>
            <p14:sldId id="469"/>
            <p14:sldId id="446"/>
            <p14:sldId id="549"/>
            <p14:sldId id="317"/>
            <p14:sldId id="322"/>
            <p14:sldId id="540"/>
            <p14:sldId id="261"/>
            <p14:sldId id="323"/>
            <p14:sldId id="543"/>
            <p14:sldId id="321"/>
            <p14:sldId id="538"/>
            <p14:sldId id="544"/>
            <p14:sldId id="542"/>
          </p14:sldIdLst>
        </p14:section>
        <p14:section name="Varianten Inhaltsverzeichnis" id="{215FCB72-1D10-466A-99B3-6A7BCD108D0A}">
          <p14:sldIdLst/>
        </p14:section>
        <p14:section name="Kapiteltrenner" id="{2C0C0F09-9503-445C-A509-EFF3EDE190FF}">
          <p14:sldIdLst/>
        </p14:section>
        <p14:section name="Inhaltsfolien" id="{6891E02A-B384-40B1-A3D6-99CC633E6E22}">
          <p14:sldIdLst/>
        </p14:section>
        <p14:section name="Schlussfolie" id="{4320E9A0-6FE4-4DAC-B604-E2317CCE760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D4CA"/>
    <a:srgbClr val="0A5F5A"/>
    <a:srgbClr val="F0EB96"/>
    <a:srgbClr val="547F7C"/>
    <a:srgbClr val="E2F1EE"/>
    <a:srgbClr val="78DEC8"/>
    <a:srgbClr val="323538"/>
    <a:srgbClr val="C6D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83" autoAdjust="0"/>
    <p:restoredTop sz="94660"/>
  </p:normalViewPr>
  <p:slideViewPr>
    <p:cSldViewPr showGuides="1">
      <p:cViewPr varScale="1">
        <p:scale>
          <a:sx n="82" d="100"/>
          <a:sy n="82" d="100"/>
        </p:scale>
        <p:origin x="100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20" d="100"/>
          <a:sy n="120" d="100"/>
        </p:scale>
        <p:origin x="410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80065120725889"/>
          <c:y val="1.2920236808863598E-2"/>
          <c:w val="0.56556268095354056"/>
          <c:h val="0.5964404477452934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Stunden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82-46DD-9189-5D6E4B2375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282-46DD-9189-5D6E4B2375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282-46DD-9189-5D6E4B2375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282-46DD-9189-5D6E4B237510}"/>
              </c:ext>
            </c:extLst>
          </c:dPt>
          <c:dLbls>
            <c:dLbl>
              <c:idx val="0"/>
              <c:layout>
                <c:manualLayout>
                  <c:x val="0.1487149931000892"/>
                  <c:y val="-2.103828359231133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82-46DD-9189-5D6E4B237510}"/>
                </c:ext>
              </c:extLst>
            </c:dLbl>
            <c:dLbl>
              <c:idx val="1"/>
              <c:layout>
                <c:manualLayout>
                  <c:x val="0.12472332710988429"/>
                  <c:y val="5.477346401448856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82-46DD-9189-5D6E4B237510}"/>
                </c:ext>
              </c:extLst>
            </c:dLbl>
            <c:dLbl>
              <c:idx val="2"/>
              <c:layout>
                <c:manualLayout>
                  <c:x val="8.757889799857492E-2"/>
                  <c:y val="6.718005691935410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282-46DD-9189-5D6E4B237510}"/>
                </c:ext>
              </c:extLst>
            </c:dLbl>
            <c:dLbl>
              <c:idx val="3"/>
              <c:layout>
                <c:manualLayout>
                  <c:x val="-0.13285836693093775"/>
                  <c:y val="1.18486234343372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282-46DD-9189-5D6E4B23751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Elektronische Gesundheitsakte</c:v>
                </c:pt>
                <c:pt idx="1">
                  <c:v>Verwaltung Posteingang</c:v>
                </c:pt>
                <c:pt idx="2">
                  <c:v>Andere EHR bezogene Aufgaben</c:v>
                </c:pt>
                <c:pt idx="3">
                  <c:v>Nicht EHR bezogene Aufgaben (Patient, Besprechungen, etc.)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21.1</c:v>
                </c:pt>
                <c:pt idx="1">
                  <c:v>11</c:v>
                </c:pt>
                <c:pt idx="2">
                  <c:v>17.399999999999999</c:v>
                </c:pt>
                <c:pt idx="3">
                  <c:v>50.5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282-46DD-9189-5D6E4B23751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B153AE8-0340-45ED-9685-C92B0216AE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F617E6D-F8D4-40A5-8428-4BE0130CDC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C6C6B-D9F5-419F-9429-30DB99A59677}" type="datetimeFigureOut">
              <a:rPr lang="de-CH" smtClean="0"/>
              <a:t>29.10.2024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0A212F-746F-473A-B283-86BE09A114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EB17E3-8875-458D-AF0C-425761E1F7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CF783-6BFF-4BDA-9BF7-5A92214862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7250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FD163-32E0-437B-913C-B45EB86EFEE4}" type="datetimeFigureOut">
              <a:rPr lang="de-CH" smtClean="0"/>
              <a:t>29.10.2024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12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3851312"/>
            <a:ext cx="5486400" cy="46356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495B7-89A3-4DC8-8694-137E31A3F9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45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9388" indent="-179388" algn="l" defTabSz="914400" rtl="0" eaLnBrk="1" latinLnBrk="0" hangingPunct="1">
      <a:buClr>
        <a:schemeClr val="tx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60000" indent="-180000" algn="l" defTabSz="914400" rtl="0" eaLnBrk="1" latinLnBrk="0" hangingPunct="1">
      <a:buClr>
        <a:schemeClr val="tx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0000" indent="-180000" algn="l" defTabSz="914400" rtl="0" eaLnBrk="1" latinLnBrk="0" hangingPunct="1">
      <a:buClr>
        <a:schemeClr val="tx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000" indent="-180000" algn="l" defTabSz="914400" rtl="0" eaLnBrk="1" latinLnBrk="0" hangingPunct="1">
      <a:buClr>
        <a:schemeClr val="tx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900000" indent="-180000" algn="l" defTabSz="914400" rtl="0" eaLnBrk="1" latinLnBrk="0" hangingPunct="1">
      <a:buClr>
        <a:schemeClr val="tx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12775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Romantiziert</a:t>
            </a:r>
            <a:r>
              <a:rPr lang="de-CH" baseline="0" dirty="0"/>
              <a:t> diese Art der Arbeit zum glück haben wir andre Methoden erfunden…..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2984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12775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3835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12775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aseline="0" dirty="0"/>
              <a:t>Hier MD Anderson erwähnen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178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12775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0495B7-89A3-4DC8-8694-137E31A3F9B4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148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12775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Used</a:t>
            </a:r>
            <a:r>
              <a:rPr lang="de-CH" dirty="0"/>
              <a:t> lung </a:t>
            </a:r>
            <a:r>
              <a:rPr lang="de-CH" dirty="0" err="1"/>
              <a:t>segmentation</a:t>
            </a:r>
            <a:r>
              <a:rPr lang="de-CH" dirty="0"/>
              <a:t> from PET/CT for lung </a:t>
            </a:r>
            <a:r>
              <a:rPr lang="de-CH" dirty="0" err="1"/>
              <a:t>cancer</a:t>
            </a:r>
            <a:endParaRPr lang="de-CH" dirty="0"/>
          </a:p>
          <a:p>
            <a:r>
              <a:rPr lang="de-CH" dirty="0" err="1"/>
              <a:t>Used</a:t>
            </a:r>
            <a:r>
              <a:rPr lang="de-CH" dirty="0"/>
              <a:t> Nora for </a:t>
            </a:r>
            <a:r>
              <a:rPr lang="de-CH" dirty="0" err="1"/>
              <a:t>labeling</a:t>
            </a:r>
            <a:r>
              <a:rPr lang="de-CH" dirty="0"/>
              <a:t> </a:t>
            </a:r>
            <a:r>
              <a:rPr lang="de-CH" dirty="0" err="1"/>
              <a:t>data</a:t>
            </a:r>
            <a:endParaRPr lang="de-CH" dirty="0"/>
          </a:p>
          <a:p>
            <a:r>
              <a:rPr lang="de-CH" dirty="0" err="1"/>
              <a:t>Used</a:t>
            </a:r>
            <a:r>
              <a:rPr lang="de-CH" baseline="0" dirty="0"/>
              <a:t> </a:t>
            </a:r>
            <a:r>
              <a:rPr lang="de-CH" baseline="0" dirty="0" err="1"/>
              <a:t>nora</a:t>
            </a:r>
            <a:r>
              <a:rPr lang="de-CH" baseline="0" dirty="0"/>
              <a:t> </a:t>
            </a:r>
            <a:r>
              <a:rPr lang="de-CH" baseline="0" dirty="0" err="1"/>
              <a:t>as</a:t>
            </a:r>
            <a:r>
              <a:rPr lang="de-CH" baseline="0" dirty="0"/>
              <a:t> DB for </a:t>
            </a:r>
            <a:r>
              <a:rPr lang="de-CH" baseline="0" dirty="0" err="1"/>
              <a:t>training</a:t>
            </a:r>
            <a:endParaRPr lang="de-CH" baseline="0" dirty="0"/>
          </a:p>
          <a:p>
            <a:r>
              <a:rPr lang="de-CH" baseline="0" dirty="0" err="1"/>
              <a:t>Used</a:t>
            </a:r>
            <a:r>
              <a:rPr lang="de-CH" baseline="0" dirty="0"/>
              <a:t> </a:t>
            </a:r>
            <a:r>
              <a:rPr lang="de-CH" baseline="0" dirty="0" err="1"/>
              <a:t>nora</a:t>
            </a:r>
            <a:r>
              <a:rPr lang="de-CH" baseline="0" dirty="0"/>
              <a:t> for </a:t>
            </a:r>
            <a:r>
              <a:rPr lang="de-CH" baseline="0" dirty="0" err="1"/>
              <a:t>clinical</a:t>
            </a:r>
            <a:r>
              <a:rPr lang="de-CH" baseline="0" dirty="0"/>
              <a:t> </a:t>
            </a:r>
            <a:r>
              <a:rPr lang="de-CH" baseline="0" dirty="0" err="1"/>
              <a:t>representation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0495B7-89A3-4DC8-8694-137E31A3F9B4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1734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12775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interne</a:t>
            </a:r>
            <a:r>
              <a:rPr lang="de-CH" baseline="0" dirty="0"/>
              <a:t> Ansprechpartnerin / interner Ansprechpartner für weitere Informationen: Florian Rüter (Leiter Qualitätsmanagement)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E4CA8-3549-B443-B67D-DC02D4C81EEA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045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FC76B364-F034-4AED-971C-E52E3E3063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04D8F27B-38CD-417C-A96A-5C46230F32BF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816549" y="6021288"/>
            <a:ext cx="2507143" cy="43200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2AADD33B-2F95-480B-8937-1C88CFDD2E5D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8865108" y="4292600"/>
            <a:ext cx="3332587" cy="2569748"/>
          </a:xfr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1CEF8558-BF84-425D-A244-2DEBD1A623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1651" y="627362"/>
            <a:ext cx="4536938" cy="1296987"/>
          </a:xfrm>
        </p:spPr>
        <p:txBody>
          <a:bodyPr anchor="t">
            <a:noAutofit/>
          </a:bodyPr>
          <a:lstStyle>
            <a:lvl1pPr algn="l">
              <a:lnSpc>
                <a:spcPts val="3200"/>
              </a:lnSpc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7FC5287A-D220-4920-A175-F714461CC4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1651" y="1930702"/>
            <a:ext cx="4536938" cy="641047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7133DFF2-7170-40D9-A728-01663590A9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1651" y="2578102"/>
            <a:ext cx="4536938" cy="1073447"/>
          </a:xfrm>
        </p:spPr>
        <p:txBody>
          <a:bodyPr>
            <a:noAutofit/>
          </a:bodyPr>
          <a:lstStyle>
            <a:lvl1pPr marL="0" indent="0">
              <a:lnSpc>
                <a:spcPts val="2100"/>
              </a:lnSpc>
              <a:spcAft>
                <a:spcPts val="0"/>
              </a:spcAft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324000" indent="0">
              <a:buFont typeface="Arial" panose="020B0604020202020204" pitchFamily="34" charset="0"/>
              <a:buNone/>
              <a:defRPr/>
            </a:lvl2pPr>
            <a:lvl3pPr marL="576000" indent="0">
              <a:buFont typeface="Arial" panose="020B0604020202020204" pitchFamily="34" charset="0"/>
              <a:buNone/>
              <a:defRPr/>
            </a:lvl3pPr>
            <a:lvl4pPr marL="864000" indent="0">
              <a:buFont typeface="Arial" panose="020B0604020202020204" pitchFamily="34" charset="0"/>
              <a:buNone/>
              <a:defRPr/>
            </a:lvl4pPr>
            <a:lvl5pPr marL="10800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de-DE" dirty="0"/>
              <a:t>Gremium/Veranstaltung </a:t>
            </a:r>
            <a:br>
              <a:rPr lang="de-DE" dirty="0"/>
            </a:br>
            <a:r>
              <a:rPr lang="de-DE" dirty="0"/>
              <a:t>Abteilung</a:t>
            </a:r>
            <a:br>
              <a:rPr lang="de-DE" dirty="0"/>
            </a:br>
            <a:r>
              <a:rPr lang="de-DE" dirty="0"/>
              <a:t>Titel Vorname Nachname </a:t>
            </a:r>
            <a:br>
              <a:rPr lang="de-DE" dirty="0"/>
            </a:br>
            <a:r>
              <a:rPr lang="de-DE" dirty="0"/>
              <a:t>Ort, Datum</a:t>
            </a:r>
          </a:p>
        </p:txBody>
      </p:sp>
    </p:spTree>
    <p:extLst>
      <p:ext uri="{BB962C8B-B14F-4D97-AF65-F5344CB8AC3E}">
        <p14:creationId xmlns:p14="http://schemas.microsoft.com/office/powerpoint/2010/main" val="115183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9635A4A7-650E-4D98-98A0-DA49F1C96168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5583B9B4-FB8B-47F0-81FA-DEE98F97C7F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68C22CDB-656D-4A35-BE89-00728C267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8873DF6-A0D5-45DB-A82D-C0566B29DD6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07988" y="1268413"/>
            <a:ext cx="11376025" cy="4968899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pic>
        <p:nvPicPr>
          <p:cNvPr id="11" name="Grafik 10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BBFFFE76-0DC4-4D07-8565-3C6F333EB3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95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mit Actio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F0919805-E020-4D5F-987C-06A47DFD4F74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5583B9B4-FB8B-47F0-81FA-DEE98F97C7F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68C22CDB-656D-4A35-BE89-00728C267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8873DF6-A0D5-45DB-A82D-C0566B29DD6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07988" y="1915938"/>
            <a:ext cx="11376025" cy="4321374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A59C42DA-06F4-4E47-B9A7-A13355F31F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7" y="1268413"/>
            <a:ext cx="11376025" cy="43180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/>
              <a:t>Action Titel</a:t>
            </a:r>
          </a:p>
        </p:txBody>
      </p:sp>
      <p:pic>
        <p:nvPicPr>
          <p:cNvPr id="13" name="Grafik 12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6CB36620-7FED-4EB4-8DE7-220CC740B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61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3374B9A2-6D41-4FB3-B3A9-4DC0738337F2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13" name="Grafik 12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42F08725-4BFD-4B8A-A340-CD32126858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9C3D6271-46E6-4DFF-BBB3-BB262E23F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FEEEBEB-4EC1-4282-BD74-0C0AE97A817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07988" y="1268413"/>
            <a:ext cx="5543550" cy="496887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6" name="Inhaltsplatzhalter 7">
            <a:extLst>
              <a:ext uri="{FF2B5EF4-FFF2-40B4-BE49-F238E27FC236}">
                <a16:creationId xmlns:a16="http://schemas.microsoft.com/office/drawing/2014/main" id="{8AA0C819-6911-42A8-B196-B5B4A398C43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464" y="1268413"/>
            <a:ext cx="5543550" cy="496887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pic>
        <p:nvPicPr>
          <p:cNvPr id="10" name="Grafik 9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34005C68-AB0F-4DA6-A7E8-7273506334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41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687CD5FF-FB0A-44D5-BA55-C282CABD9A49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E04C3E4-9B80-46BD-9B37-5E0E5872D5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8" y="1268413"/>
            <a:ext cx="5543996" cy="431800"/>
          </a:xfrm>
        </p:spPr>
        <p:txBody>
          <a:bodyPr wrap="none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/>
              <a:t>Action Titel oder Titel Bereich 1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09F936A1-5C56-4561-B0DC-D0B17F816C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7" y="1268413"/>
            <a:ext cx="5543996" cy="429696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/>
              <a:t>Titel Bereich 2</a:t>
            </a:r>
          </a:p>
        </p:txBody>
      </p:sp>
      <p:pic>
        <p:nvPicPr>
          <p:cNvPr id="13" name="Grafik 12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E3E51609-B8C0-4C1A-89AF-D0ECA0E9DF7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C8C3F265-1903-434D-80E4-91474AA9D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8" name="Inhaltsplatzhalter 7">
            <a:extLst>
              <a:ext uri="{FF2B5EF4-FFF2-40B4-BE49-F238E27FC236}">
                <a16:creationId xmlns:a16="http://schemas.microsoft.com/office/drawing/2014/main" id="{C6EE206A-4608-4E89-B909-8D16877E804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07988" y="1916832"/>
            <a:ext cx="5543550" cy="4320000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9" name="Inhaltsplatzhalter 7">
            <a:extLst>
              <a:ext uri="{FF2B5EF4-FFF2-40B4-BE49-F238E27FC236}">
                <a16:creationId xmlns:a16="http://schemas.microsoft.com/office/drawing/2014/main" id="{E572EE94-5CD8-4F08-8FCD-B5FD6D8C4EE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464" y="1916832"/>
            <a:ext cx="5543550" cy="4320000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pic>
        <p:nvPicPr>
          <p:cNvPr id="14" name="Grafik 13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5BD1C1F6-95D1-48B1-A2BF-A1F1F67FCC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36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B2ED201A-1812-4092-B053-CBB5F39403EE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8" name="Grafik 7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373332DF-2370-492B-B14E-BCFA34E6399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F52E3127-CBA2-4DA0-8E07-3B8CDD2FC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pic>
        <p:nvPicPr>
          <p:cNvPr id="11" name="Grafik 10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600FA40B-A450-423A-B962-C26877BE6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81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_Titel und Actio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2A9430CC-CC0F-42D0-A1A6-3036B6429627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8" name="Grafik 7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373332DF-2370-492B-B14E-BCFA34E6399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F52E3127-CBA2-4DA0-8E07-3B8CDD2FC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63046CDA-8FEB-4733-9149-F4F932A73F1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987" y="1268413"/>
            <a:ext cx="11376025" cy="431800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/>
              <a:t>Action Titel</a:t>
            </a:r>
          </a:p>
        </p:txBody>
      </p:sp>
      <p:pic>
        <p:nvPicPr>
          <p:cNvPr id="12" name="Grafik 11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A5CBD604-DF86-4243-9EBF-7998435790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79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8DFF4-9296-4D04-8B9D-380F43D7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0640" y="6459372"/>
            <a:ext cx="20700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F7173974-CA41-4B29-968C-F68EE81067B7}" type="datetime1">
              <a:rPr lang="de-CH" smtClean="0"/>
              <a:t>29.10.2024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02890F-B212-4785-827F-E4B7AB3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368" y="6459372"/>
            <a:ext cx="411480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r>
              <a:rPr lang="de-DE"/>
              <a:t>USB Vorlage 2020 16:9 Türkis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CEF308-3909-4DB7-8C6A-ABA2124D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990" y="6459372"/>
            <a:ext cx="1530350" cy="180000"/>
          </a:xfrm>
          <a:prstGeom prst="rect">
            <a:avLst/>
          </a:prstGeom>
        </p:spPr>
        <p:txBody>
          <a:bodyPr/>
          <a:lstStyle>
            <a:lvl1pPr>
              <a:lnSpc>
                <a:spcPts val="1100"/>
              </a:lnSpc>
              <a:defRPr sz="900" baseline="0"/>
            </a:lvl1pPr>
          </a:lstStyle>
          <a:p>
            <a:fld id="{E9BB8F18-EA86-4D04-9957-8C9591DCEC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8" name="Grafik 7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C1E354FD-77C2-4DE7-BC2D-0433BDEF43D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pic>
        <p:nvPicPr>
          <p:cNvPr id="7" name="Grafik 6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230FD6ED-3AB7-494F-9CA8-75C893CDBD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30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85D57-593F-4DD1-B9B4-A8A11602E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275493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</a:t>
            </a:r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BB1C7602-1C25-4A84-9658-C901A8C8C8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29000"/>
            <a:ext cx="12186334" cy="3429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03718383-8732-4E63-82B0-2E7FE9D6C6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43476" y="4293096"/>
            <a:ext cx="3337200" cy="2571984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  <p:pic>
        <p:nvPicPr>
          <p:cNvPr id="12" name="Grafik 11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97001C06-E6B0-4F2F-98C8-7BD10854C43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260648"/>
            <a:ext cx="1675634" cy="288000"/>
          </a:xfrm>
          <a:prstGeom prst="rect">
            <a:avLst/>
          </a:prstGeom>
        </p:spPr>
      </p:pic>
      <p:pic>
        <p:nvPicPr>
          <p:cNvPr id="7" name="Grafik 6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04652D73-0DC2-47DC-8FEC-756D902BFE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260648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329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40081-1E5E-5FF3-9C25-C39EB743B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BE8F0-A0F0-F38E-494E-827CA97F3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3E687-FE24-5CF1-7108-C8DEA1B68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FD8BD-F30A-1A48-88E9-649BBAE5B6F6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31C57-B53A-C73E-7AD8-7D1C54CAE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FEB17-C6F0-BF9C-CA5A-0A78C5F7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D5A0-A855-9C4B-9208-B69B9249A7D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21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74F5E81E-FB46-455E-ADE2-85CAE3D1642F}"/>
              </a:ext>
            </a:extLst>
          </p:cNvPr>
          <p:cNvSpPr/>
          <p:nvPr userDrawn="1"/>
        </p:nvSpPr>
        <p:spPr>
          <a:xfrm>
            <a:off x="6108113" y="0"/>
            <a:ext cx="608388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FC76B364-F034-4AED-971C-E52E3E3063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08113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A0744EB-94E3-4BAA-B37A-30E33BF8320D}"/>
              </a:ext>
            </a:extLst>
          </p:cNvPr>
          <p:cNvSpPr/>
          <p:nvPr/>
        </p:nvSpPr>
        <p:spPr>
          <a:xfrm>
            <a:off x="6108113" y="0"/>
            <a:ext cx="608388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accent2"/>
              </a:solidFill>
            </a:endParaRPr>
          </a:p>
        </p:txBody>
      </p:sp>
      <p:sp>
        <p:nvSpPr>
          <p:cNvPr id="8" name="Bildplatzhalter 16">
            <a:extLst>
              <a:ext uri="{FF2B5EF4-FFF2-40B4-BE49-F238E27FC236}">
                <a16:creationId xmlns:a16="http://schemas.microsoft.com/office/drawing/2014/main" id="{2C3C3875-0202-4913-9FCD-0A12B89F754C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816549" y="6021288"/>
            <a:ext cx="2507143" cy="43200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89B38DF-57BD-4F57-8700-CACA72448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1651" y="627362"/>
            <a:ext cx="4536938" cy="1296987"/>
          </a:xfrm>
        </p:spPr>
        <p:txBody>
          <a:bodyPr anchor="t">
            <a:noAutofit/>
          </a:bodyPr>
          <a:lstStyle>
            <a:lvl1pPr algn="l">
              <a:lnSpc>
                <a:spcPts val="3200"/>
              </a:lnSpc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68C418D9-D2AA-4392-B85E-D02E3D2125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1651" y="1930702"/>
            <a:ext cx="4536938" cy="641047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12" name="Textplatzhalter 9">
            <a:extLst>
              <a:ext uri="{FF2B5EF4-FFF2-40B4-BE49-F238E27FC236}">
                <a16:creationId xmlns:a16="http://schemas.microsoft.com/office/drawing/2014/main" id="{5470846A-AA05-45E5-99D8-814D7D32AF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1651" y="2578102"/>
            <a:ext cx="4536938" cy="1073447"/>
          </a:xfrm>
        </p:spPr>
        <p:txBody>
          <a:bodyPr>
            <a:noAutofit/>
          </a:bodyPr>
          <a:lstStyle>
            <a:lvl1pPr marL="0" indent="0">
              <a:lnSpc>
                <a:spcPts val="2100"/>
              </a:lnSpc>
              <a:spcAft>
                <a:spcPts val="0"/>
              </a:spcAft>
              <a:buFont typeface="Arial" panose="020B0604020202020204" pitchFamily="34" charset="0"/>
              <a:buNone/>
              <a:defRPr sz="1600">
                <a:solidFill>
                  <a:schemeClr val="accent2"/>
                </a:solidFill>
              </a:defRPr>
            </a:lvl1pPr>
            <a:lvl2pPr marL="324000" indent="0">
              <a:buFont typeface="Arial" panose="020B0604020202020204" pitchFamily="34" charset="0"/>
              <a:buNone/>
              <a:defRPr/>
            </a:lvl2pPr>
            <a:lvl3pPr marL="576000" indent="0">
              <a:buFont typeface="Arial" panose="020B0604020202020204" pitchFamily="34" charset="0"/>
              <a:buNone/>
              <a:defRPr/>
            </a:lvl3pPr>
            <a:lvl4pPr marL="864000" indent="0">
              <a:buFont typeface="Arial" panose="020B0604020202020204" pitchFamily="34" charset="0"/>
              <a:buNone/>
              <a:defRPr/>
            </a:lvl4pPr>
            <a:lvl5pPr marL="10800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de-DE" dirty="0"/>
              <a:t>Gremium/Veranstaltung </a:t>
            </a:r>
            <a:br>
              <a:rPr lang="de-DE" dirty="0"/>
            </a:br>
            <a:r>
              <a:rPr lang="de-DE" dirty="0"/>
              <a:t>Abteilung</a:t>
            </a:r>
            <a:br>
              <a:rPr lang="de-DE" dirty="0"/>
            </a:br>
            <a:r>
              <a:rPr lang="de-DE" dirty="0"/>
              <a:t>Titel Vorname Nachname </a:t>
            </a:r>
            <a:br>
              <a:rPr lang="de-DE" dirty="0"/>
            </a:br>
            <a:r>
              <a:rPr lang="de-DE" dirty="0"/>
              <a:t>Ort, Datum</a:t>
            </a:r>
          </a:p>
        </p:txBody>
      </p:sp>
      <p:sp>
        <p:nvSpPr>
          <p:cNvPr id="14" name="Bildplatzhalter 11">
            <a:extLst>
              <a:ext uri="{FF2B5EF4-FFF2-40B4-BE49-F238E27FC236}">
                <a16:creationId xmlns:a16="http://schemas.microsoft.com/office/drawing/2014/main" id="{B8CFFCBD-6089-4BE8-BBB2-714D47184522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8861171" y="4292600"/>
            <a:ext cx="3335487" cy="2571984"/>
          </a:xfr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970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FC76B364-F034-4AED-971C-E52E3E3063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Bildplatzhalter 16">
            <a:extLst>
              <a:ext uri="{FF2B5EF4-FFF2-40B4-BE49-F238E27FC236}">
                <a16:creationId xmlns:a16="http://schemas.microsoft.com/office/drawing/2014/main" id="{4A672A56-0B1F-4E8F-BEBD-47BFDCD51EBF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8881445" y="620688"/>
            <a:ext cx="2507143" cy="432000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D6A5714E-0FB8-4165-93F2-4FF55E8B89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3412" y="627362"/>
            <a:ext cx="4536938" cy="1296987"/>
          </a:xfrm>
        </p:spPr>
        <p:txBody>
          <a:bodyPr anchor="t">
            <a:noAutofit/>
          </a:bodyPr>
          <a:lstStyle>
            <a:lvl1pPr algn="l">
              <a:lnSpc>
                <a:spcPts val="3200"/>
              </a:lnSpc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54220A53-994F-43B6-88FD-53A23B13A4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412" y="1930702"/>
            <a:ext cx="4536938" cy="641047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1797B95-96A2-4588-B2C7-86E383AC5A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3412" y="2578102"/>
            <a:ext cx="4536938" cy="1073447"/>
          </a:xfrm>
        </p:spPr>
        <p:txBody>
          <a:bodyPr>
            <a:noAutofit/>
          </a:bodyPr>
          <a:lstStyle>
            <a:lvl1pPr marL="0" indent="0">
              <a:lnSpc>
                <a:spcPts val="2100"/>
              </a:lnSpc>
              <a:spcAft>
                <a:spcPts val="0"/>
              </a:spcAft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324000" indent="0">
              <a:buFont typeface="Arial" panose="020B0604020202020204" pitchFamily="34" charset="0"/>
              <a:buNone/>
              <a:defRPr/>
            </a:lvl2pPr>
            <a:lvl3pPr marL="576000" indent="0">
              <a:buFont typeface="Arial" panose="020B0604020202020204" pitchFamily="34" charset="0"/>
              <a:buNone/>
              <a:defRPr/>
            </a:lvl3pPr>
            <a:lvl4pPr marL="864000" indent="0">
              <a:buFont typeface="Arial" panose="020B0604020202020204" pitchFamily="34" charset="0"/>
              <a:buNone/>
              <a:defRPr/>
            </a:lvl4pPr>
            <a:lvl5pPr marL="10800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de-DE" dirty="0"/>
              <a:t>Gremium/Veranstaltung </a:t>
            </a:r>
            <a:br>
              <a:rPr lang="de-DE" dirty="0"/>
            </a:br>
            <a:r>
              <a:rPr lang="de-DE" dirty="0"/>
              <a:t>Abteilung</a:t>
            </a:r>
            <a:br>
              <a:rPr lang="de-DE" dirty="0"/>
            </a:br>
            <a:r>
              <a:rPr lang="de-DE" dirty="0"/>
              <a:t>Titel Vorname Nachname </a:t>
            </a:r>
            <a:br>
              <a:rPr lang="de-DE" dirty="0"/>
            </a:br>
            <a:r>
              <a:rPr lang="de-DE" dirty="0"/>
              <a:t>Ort, Datum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90AA74D8-401F-46EB-B858-1665506FFA01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8865108" y="4292600"/>
            <a:ext cx="3332587" cy="2569748"/>
          </a:xfr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805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A64EF8E-A462-4FCA-820A-12BA05301CB3}"/>
              </a:ext>
            </a:extLst>
          </p:cNvPr>
          <p:cNvSpPr/>
          <p:nvPr userDrawn="1"/>
        </p:nvSpPr>
        <p:spPr>
          <a:xfrm>
            <a:off x="6108113" y="0"/>
            <a:ext cx="608388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866BC380-E241-4CC8-A6CE-FC4FB7D84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8113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6B7A8F-6F04-43D4-9563-EB52E1E8D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8113" y="2163132"/>
            <a:ext cx="6087849" cy="469332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4466843-1FAC-4A7B-9E73-EFACF45809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13804" y="80628"/>
            <a:ext cx="1619150" cy="1448475"/>
          </a:xfrm>
        </p:spPr>
        <p:txBody>
          <a:bodyPr anchor="b">
            <a:noAutofit/>
          </a:bodyPr>
          <a:lstStyle>
            <a:lvl1pPr algn="r">
              <a:defRPr sz="90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02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6FF702-B51F-4417-872C-D96E3A5C7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38144" y="1466632"/>
            <a:ext cx="5256000" cy="332399"/>
          </a:xfrm>
        </p:spPr>
        <p:txBody>
          <a:bodyPr wrap="square">
            <a:noAutofit/>
          </a:bodyPr>
          <a:lstStyle>
            <a:lvl1pPr marL="0" indent="0" algn="r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807907-7629-4F03-83AD-11FE12CF5AE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8113" y="2163132"/>
            <a:ext cx="6087848" cy="469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8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1F479521-6EA3-47BA-8C94-50891A9FF75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866BC380-E241-4CC8-A6CE-FC4FB7D84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2038" y="-2134"/>
            <a:ext cx="6116039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6B7A8F-6F04-43D4-9563-EB52E1E8D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6" y="2163132"/>
            <a:ext cx="6087850" cy="469332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4466843-1FAC-4A7B-9E73-EFACF45809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9066" y="65639"/>
            <a:ext cx="1619150" cy="1448475"/>
          </a:xfrm>
        </p:spPr>
        <p:txBody>
          <a:bodyPr anchor="b">
            <a:noAutofit/>
          </a:bodyPr>
          <a:lstStyle>
            <a:lvl1pPr algn="r">
              <a:defRPr sz="90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04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6FF702-B51F-4417-872C-D96E3A5C7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36" y="1462128"/>
            <a:ext cx="5243298" cy="332399"/>
          </a:xfrm>
        </p:spPr>
        <p:txBody>
          <a:bodyPr wrap="square">
            <a:no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1BDE96F-D073-4EF5-BF9E-A01EC05126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6" y="2163132"/>
            <a:ext cx="6087850" cy="469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0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384B74F7-1324-4E4B-ADA9-9AB8D1F27AB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9CAE37B-28E6-4456-BDDA-87F00A53206D}"/>
              </a:ext>
            </a:extLst>
          </p:cNvPr>
          <p:cNvSpPr/>
          <p:nvPr userDrawn="1"/>
        </p:nvSpPr>
        <p:spPr>
          <a:xfrm>
            <a:off x="6096001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6B7A8F-6F04-43D4-9563-EB52E1E8D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952" y="3428999"/>
            <a:ext cx="4453607" cy="3433433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5FD839CF-36F2-4C13-94D3-6D67814420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13804" y="80628"/>
            <a:ext cx="1619150" cy="1448475"/>
          </a:xfrm>
        </p:spPr>
        <p:txBody>
          <a:bodyPr anchor="b">
            <a:noAutofit/>
          </a:bodyPr>
          <a:lstStyle>
            <a:lvl1pPr algn="r">
              <a:defRPr sz="90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02</a:t>
            </a:r>
            <a:endParaRPr lang="de-CH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1B9A2B40-EAD1-4CC7-806E-7E97A0E7E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38144" y="1466632"/>
            <a:ext cx="5256000" cy="332399"/>
          </a:xfrm>
        </p:spPr>
        <p:txBody>
          <a:bodyPr wrap="square">
            <a:noAutofit/>
          </a:bodyPr>
          <a:lstStyle>
            <a:lvl1pPr marL="0" indent="0" algn="r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C9EC776-17B6-4994-9140-2146CFB7A3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952" y="3428999"/>
            <a:ext cx="4453607" cy="34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2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7CFE9190-9909-45D3-A738-392784F9A6A4}"/>
              </a:ext>
            </a:extLst>
          </p:cNvPr>
          <p:cNvSpPr/>
          <p:nvPr userDrawn="1"/>
        </p:nvSpPr>
        <p:spPr>
          <a:xfrm>
            <a:off x="-24001" y="0"/>
            <a:ext cx="6120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7D53017-553E-4EC3-818A-85C89607EAD7}"/>
              </a:ext>
            </a:extLst>
          </p:cNvPr>
          <p:cNvSpPr/>
          <p:nvPr userDrawn="1"/>
        </p:nvSpPr>
        <p:spPr>
          <a:xfrm>
            <a:off x="6096000" y="0"/>
            <a:ext cx="611496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6B7A8F-6F04-43D4-9563-EB52E1E8D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0144" y="3429000"/>
            <a:ext cx="4445856" cy="3427456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C60C2162-1FAA-418F-9CF5-43E202D5E8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9066" y="65639"/>
            <a:ext cx="1619150" cy="1448475"/>
          </a:xfrm>
        </p:spPr>
        <p:txBody>
          <a:bodyPr anchor="b">
            <a:noAutofit/>
          </a:bodyPr>
          <a:lstStyle>
            <a:lvl1pPr algn="r">
              <a:defRPr sz="90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04</a:t>
            </a:r>
            <a:endParaRPr lang="de-CH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9A419403-A75E-4872-AC73-76910711D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36" y="1462128"/>
            <a:ext cx="5243298" cy="332399"/>
          </a:xfrm>
        </p:spPr>
        <p:txBody>
          <a:bodyPr wrap="square">
            <a:noAutofit/>
          </a:bodyPr>
          <a:lstStyle>
            <a:lvl1pPr marL="0" indent="0" algn="r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7BBBFE5-B478-4B6C-8DA7-F2E45889C1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0144" y="3429000"/>
            <a:ext cx="4445856" cy="342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4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sverzeichni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85D57-593F-4DD1-B9B4-A8A11602E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Inhaltsverzeichnis</a:t>
            </a:r>
            <a:endParaRPr lang="de-CH" dirty="0"/>
          </a:p>
        </p:txBody>
      </p:sp>
      <p:pic>
        <p:nvPicPr>
          <p:cNvPr id="7" name="Grafik 6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DAABB91F-C869-4DEF-ACAB-85D44D968A8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  <p:sp>
        <p:nvSpPr>
          <p:cNvPr id="8" name="Tabellenplatzhalter 7">
            <a:extLst>
              <a:ext uri="{FF2B5EF4-FFF2-40B4-BE49-F238E27FC236}">
                <a16:creationId xmlns:a16="http://schemas.microsoft.com/office/drawing/2014/main" id="{E1EDA82B-25E9-4918-87BC-1D6D85DF34A9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de-CH" dirty="0"/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F0D5E9B0-A824-408A-9F7C-8C446E3EB5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6405332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6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sverzeichni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85D57-593F-4DD1-B9B4-A8A11602E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9" y="188639"/>
            <a:ext cx="11376644" cy="863873"/>
          </a:xfrm>
        </p:spPr>
        <p:txBody>
          <a:bodyPr wrap="square" anchor="t">
            <a:noAutofit/>
          </a:bodyPr>
          <a:lstStyle>
            <a:lvl1pPr>
              <a:lnSpc>
                <a:spcPts val="3600"/>
              </a:lnSpc>
              <a:defRPr sz="3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Inhaltsverzeichnis</a:t>
            </a:r>
            <a:endParaRPr lang="de-CH" dirty="0"/>
          </a:p>
        </p:txBody>
      </p:sp>
      <p:sp>
        <p:nvSpPr>
          <p:cNvPr id="8" name="Tabellenplatzhalter 7">
            <a:extLst>
              <a:ext uri="{FF2B5EF4-FFF2-40B4-BE49-F238E27FC236}">
                <a16:creationId xmlns:a16="http://schemas.microsoft.com/office/drawing/2014/main" id="{E1EDA82B-25E9-4918-87BC-1D6D85DF34A9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07989" y="1268413"/>
            <a:ext cx="11376024" cy="21605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BB1C7602-1C25-4A84-9658-C901A8C8C8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860800"/>
            <a:ext cx="12186334" cy="29972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03718383-8732-4E63-82B0-2E7FE9D6C6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43476" y="4293096"/>
            <a:ext cx="3337200" cy="2571984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 </a:t>
            </a:r>
          </a:p>
        </p:txBody>
      </p:sp>
      <p:pic>
        <p:nvPicPr>
          <p:cNvPr id="12" name="Grafik 11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97001C06-E6B0-4F2F-98C8-7BD10854C43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260648"/>
            <a:ext cx="1675634" cy="288000"/>
          </a:xfrm>
          <a:prstGeom prst="rect">
            <a:avLst/>
          </a:prstGeom>
        </p:spPr>
      </p:pic>
      <p:pic>
        <p:nvPicPr>
          <p:cNvPr id="7" name="Grafik 6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04652D73-0DC2-47DC-8FEC-756D902BFE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98" y="260648"/>
            <a:ext cx="1675634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1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A82482-B1CC-4B5A-87DE-64E3FA882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1376025" cy="8636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A4A949-57EC-41C3-BFF5-B8314FA6C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68413"/>
            <a:ext cx="11376024" cy="4968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371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p:hf hdr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ts val="2400"/>
        </a:lnSpc>
        <a:spcBef>
          <a:spcPts val="0"/>
        </a:spcBef>
        <a:spcAft>
          <a:spcPts val="900"/>
        </a:spcAft>
        <a:buClr>
          <a:schemeClr val="tx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ts val="1900"/>
        </a:lnSpc>
        <a:spcBef>
          <a:spcPts val="0"/>
        </a:spcBef>
        <a:spcAft>
          <a:spcPts val="900"/>
        </a:spcAft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ts val="1700"/>
        </a:lnSpc>
        <a:spcBef>
          <a:spcPts val="0"/>
        </a:spcBef>
        <a:spcAft>
          <a:spcPts val="900"/>
        </a:spcAft>
        <a:buClr>
          <a:schemeClr val="tx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ts val="1700"/>
        </a:lnSpc>
        <a:spcBef>
          <a:spcPts val="0"/>
        </a:spcBef>
        <a:spcAft>
          <a:spcPts val="900"/>
        </a:spcAft>
        <a:buClr>
          <a:schemeClr val="tx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ts val="1700"/>
        </a:lnSpc>
        <a:spcBef>
          <a:spcPts val="0"/>
        </a:spcBef>
        <a:spcAft>
          <a:spcPts val="900"/>
        </a:spcAft>
        <a:buClr>
          <a:schemeClr val="tx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6" orient="horz" pos="2160" userDrawn="1">
          <p15:clr>
            <a:srgbClr val="F26B43"/>
          </p15:clr>
        </p15:guide>
        <p15:guide id="37" pos="3840" userDrawn="1">
          <p15:clr>
            <a:srgbClr val="F26B43"/>
          </p15:clr>
        </p15:guide>
        <p15:guide id="38" pos="5745" userDrawn="1">
          <p15:clr>
            <a:srgbClr val="F26B43"/>
          </p15:clr>
        </p15:guide>
        <p15:guide id="39" orient="horz" pos="1071" userDrawn="1">
          <p15:clr>
            <a:srgbClr val="F26B43"/>
          </p15:clr>
        </p15:guide>
        <p15:guide id="40" orient="horz" pos="3249" userDrawn="1">
          <p15:clr>
            <a:srgbClr val="F26B43"/>
          </p15:clr>
        </p15:guide>
        <p15:guide id="41" pos="1935" userDrawn="1">
          <p15:clr>
            <a:srgbClr val="F26B43"/>
          </p15:clr>
        </p15:guide>
        <p15:guide id="42" orient="horz" pos="2704" userDrawn="1">
          <p15:clr>
            <a:srgbClr val="F26B43"/>
          </p15:clr>
        </p15:guide>
        <p15:guide id="43" orient="horz" pos="3793" userDrawn="1">
          <p15:clr>
            <a:srgbClr val="F26B43"/>
          </p15:clr>
        </p15:guide>
        <p15:guide id="44" orient="horz" pos="1616" userDrawn="1">
          <p15:clr>
            <a:srgbClr val="F26B43"/>
          </p15:clr>
        </p15:guide>
        <p15:guide id="45" orient="horz" pos="391" userDrawn="1">
          <p15:clr>
            <a:srgbClr val="F26B43"/>
          </p15:clr>
        </p15:guide>
        <p15:guide id="46" pos="4793" userDrawn="1">
          <p15:clr>
            <a:srgbClr val="F26B43"/>
          </p15:clr>
        </p15:guide>
        <p15:guide id="47" pos="2887" userDrawn="1">
          <p15:clr>
            <a:srgbClr val="F26B43"/>
          </p15:clr>
        </p15:guide>
        <p15:guide id="48" pos="6698" userDrawn="1">
          <p15:clr>
            <a:srgbClr val="F26B43"/>
          </p15:clr>
        </p15:guide>
        <p15:guide id="49" pos="982" userDrawn="1">
          <p15:clr>
            <a:srgbClr val="F26B43"/>
          </p15:clr>
        </p15:guide>
        <p15:guide id="50" pos="7174" userDrawn="1">
          <p15:clr>
            <a:srgbClr val="F26B43"/>
          </p15:clr>
        </p15:guide>
        <p15:guide id="51" pos="506" userDrawn="1">
          <p15:clr>
            <a:srgbClr val="F26B43"/>
          </p15:clr>
        </p15:guide>
        <p15:guide id="52" orient="horz" pos="119" userDrawn="1">
          <p15:clr>
            <a:srgbClr val="F26B43"/>
          </p15:clr>
        </p15:guide>
        <p15:guide id="53" orient="horz" pos="4065" userDrawn="1">
          <p15:clr>
            <a:srgbClr val="F26B43"/>
          </p15:clr>
        </p15:guide>
        <p15:guide id="54" orient="horz" pos="1888" userDrawn="1">
          <p15:clr>
            <a:srgbClr val="F26B43"/>
          </p15:clr>
        </p15:guide>
        <p15:guide id="55" orient="horz" pos="1344" userDrawn="1">
          <p15:clr>
            <a:srgbClr val="F26B43"/>
          </p15:clr>
        </p15:guide>
        <p15:guide id="56" orient="horz" pos="799" userDrawn="1">
          <p15:clr>
            <a:srgbClr val="F26B43"/>
          </p15:clr>
        </p15:guide>
        <p15:guide id="57" pos="3364" userDrawn="1">
          <p15:clr>
            <a:srgbClr val="F26B43"/>
          </p15:clr>
        </p15:guide>
        <p15:guide id="58" pos="2411" userDrawn="1">
          <p15:clr>
            <a:srgbClr val="F26B43"/>
          </p15:clr>
        </p15:guide>
        <p15:guide id="59" pos="1459" userDrawn="1">
          <p15:clr>
            <a:srgbClr val="F26B43"/>
          </p15:clr>
        </p15:guide>
        <p15:guide id="60" pos="257" userDrawn="1">
          <p15:clr>
            <a:srgbClr val="F26B43"/>
          </p15:clr>
        </p15:guide>
        <p15:guide id="61" pos="4316" userDrawn="1">
          <p15:clr>
            <a:srgbClr val="F26B43"/>
          </p15:clr>
        </p15:guide>
        <p15:guide id="62" pos="5269" userDrawn="1">
          <p15:clr>
            <a:srgbClr val="F26B43"/>
          </p15:clr>
        </p15:guide>
        <p15:guide id="63" pos="6221" userDrawn="1">
          <p15:clr>
            <a:srgbClr val="F26B43"/>
          </p15:clr>
        </p15:guide>
        <p15:guide id="64" pos="7423" userDrawn="1">
          <p15:clr>
            <a:srgbClr val="F26B43"/>
          </p15:clr>
        </p15:guide>
        <p15:guide id="65" orient="horz" pos="2432" userDrawn="1">
          <p15:clr>
            <a:srgbClr val="F26B43"/>
          </p15:clr>
        </p15:guide>
        <p15:guide id="66" orient="horz" pos="2976" userDrawn="1">
          <p15:clr>
            <a:srgbClr val="F26B43"/>
          </p15:clr>
        </p15:guide>
        <p15:guide id="67" orient="horz" pos="3521" userDrawn="1">
          <p15:clr>
            <a:srgbClr val="F26B43"/>
          </p15:clr>
        </p15:guide>
        <p15:guide id="68" orient="horz" pos="3929" userDrawn="1">
          <p15:clr>
            <a:srgbClr val="F26B43"/>
          </p15:clr>
        </p15:guide>
        <p15:guide id="69" orient="horz" pos="6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gif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11" Type="http://schemas.openxmlformats.org/officeDocument/2006/relationships/image" Target="../media/image40.svg"/><Relationship Id="rId5" Type="http://schemas.openxmlformats.org/officeDocument/2006/relationships/image" Target="../media/image34.sv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3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" b="26"/>
          <a:stretch>
            <a:fillRect/>
          </a:stretch>
        </p:blipFill>
        <p:spPr/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4897D07-8ACB-491A-98EB-3587D57EF9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350A2261-2FDB-4D74-9B3A-DDDC6623D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1650" y="627363"/>
            <a:ext cx="4644949" cy="857422"/>
          </a:xfrm>
        </p:spPr>
        <p:txBody>
          <a:bodyPr/>
          <a:lstStyle/>
          <a:p>
            <a:r>
              <a:rPr lang="en-US" sz="3200" b="0" i="0" u="none" strike="noStrike" dirty="0">
                <a:solidFill>
                  <a:srgbClr val="0A5F5A"/>
                </a:solidFill>
                <a:effectLst/>
              </a:rPr>
              <a:t>AI in Medicine</a:t>
            </a:r>
            <a:endParaRPr lang="de-CH" sz="3200" dirty="0">
              <a:solidFill>
                <a:srgbClr val="0A5F5A"/>
              </a:solidFill>
            </a:endParaRP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3189ECE-9611-4B60-AD29-B7E4CAD1B2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224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13A8D78-2EE2-4A93-B612-1ECCF575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332655"/>
            <a:ext cx="11376644" cy="936105"/>
          </a:xfrm>
        </p:spPr>
        <p:txBody>
          <a:bodyPr/>
          <a:lstStyle/>
          <a:p>
            <a:pPr algn="ctr"/>
            <a:r>
              <a:rPr lang="en-US" sz="4000" b="1" dirty="0"/>
              <a:t>Put the pieces together for Covid-19</a:t>
            </a:r>
            <a:br>
              <a:rPr lang="en-US" sz="4000" b="1" dirty="0"/>
            </a:br>
            <a:endParaRPr lang="en-US" sz="40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263352" y="6381328"/>
            <a:ext cx="4248472" cy="2937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8000" marR="0" lvl="0" indent="-288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Anastasopoulos et al., 2020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" y="1196752"/>
            <a:ext cx="1124220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34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200" y="755232"/>
            <a:ext cx="7311601" cy="548208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81200" y="185739"/>
            <a:ext cx="822960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de-DE" sz="27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de-DE" sz="3200" b="1" dirty="0">
                <a:cs typeface="Times New Roman" pitchFamily="18" charset="0"/>
              </a:rPr>
              <a:t>Automated findings detection</a:t>
            </a:r>
          </a:p>
        </p:txBody>
      </p:sp>
    </p:spTree>
    <p:extLst>
      <p:ext uri="{BB962C8B-B14F-4D97-AF65-F5344CB8AC3E}">
        <p14:creationId xmlns:p14="http://schemas.microsoft.com/office/powerpoint/2010/main" val="577641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E46D73E-3664-380F-0C4B-E1A2D84C8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49413"/>
            <a:ext cx="914400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3600" b="1" kern="0" dirty="0"/>
              <a:t>AI </a:t>
            </a:r>
            <a:r>
              <a:rPr lang="de-DE" sz="3600" b="1" kern="0" dirty="0" err="1"/>
              <a:t>for</a:t>
            </a:r>
            <a:r>
              <a:rPr lang="de-DE" sz="3600" b="1" kern="0" dirty="0"/>
              <a:t> Information </a:t>
            </a:r>
            <a:r>
              <a:rPr lang="de-DE" sz="3600" b="1" kern="0" dirty="0" err="1"/>
              <a:t>retrieval</a:t>
            </a:r>
            <a:r>
              <a:rPr lang="de-DE" sz="3600" b="1" kern="0" dirty="0"/>
              <a:t> and </a:t>
            </a:r>
            <a:r>
              <a:rPr lang="de-DE" sz="3600" b="1" kern="0" dirty="0" err="1"/>
              <a:t>writing</a:t>
            </a:r>
            <a:endParaRPr lang="de-DE" sz="3600" b="1" kern="0" dirty="0"/>
          </a:p>
        </p:txBody>
      </p:sp>
    </p:spTree>
    <p:extLst>
      <p:ext uri="{BB962C8B-B14F-4D97-AF65-F5344CB8AC3E}">
        <p14:creationId xmlns:p14="http://schemas.microsoft.com/office/powerpoint/2010/main" val="1580352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7FC0D07-1591-4673-8423-FC1C26813A3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07369" y="1988840"/>
            <a:ext cx="5255964" cy="3888408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de-DE" sz="2400" dirty="0"/>
              <a:t>Medical </a:t>
            </a:r>
            <a:r>
              <a:rPr lang="de-DE" sz="2400" dirty="0" err="1"/>
              <a:t>personel</a:t>
            </a:r>
            <a:r>
              <a:rPr lang="de-DE" sz="2400" dirty="0"/>
              <a:t> </a:t>
            </a:r>
            <a:r>
              <a:rPr lang="de-DE" sz="2400" dirty="0" err="1"/>
              <a:t>works</a:t>
            </a:r>
            <a:r>
              <a:rPr lang="de-DE" sz="2400" dirty="0"/>
              <a:t> 10h/</a:t>
            </a:r>
            <a:r>
              <a:rPr lang="de-DE" sz="2400" dirty="0" err="1"/>
              <a:t>day</a:t>
            </a:r>
            <a:endParaRPr lang="de-DE" sz="2400" dirty="0"/>
          </a:p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de-DE" sz="2400" dirty="0"/>
              <a:t>50%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spend</a:t>
            </a:r>
            <a:r>
              <a:rPr lang="de-DE" sz="2400" dirty="0"/>
              <a:t> in EHR </a:t>
            </a:r>
            <a:r>
              <a:rPr lang="de-DE" sz="2400" dirty="0" err="1"/>
              <a:t>system</a:t>
            </a:r>
            <a:endParaRPr lang="de-DE" sz="2400" dirty="0"/>
          </a:p>
        </p:txBody>
      </p:sp>
      <p:graphicFrame>
        <p:nvGraphicFramePr>
          <p:cNvPr id="9" name="Inhaltsplatzhalter 22">
            <a:extLst>
              <a:ext uri="{FF2B5EF4-FFF2-40B4-BE49-F238E27FC236}">
                <a16:creationId xmlns:a16="http://schemas.microsoft.com/office/drawing/2014/main" id="{753AA0A4-4A7C-4B21-9C18-682458B61E86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2560547304"/>
              </p:ext>
            </p:extLst>
          </p:nvPr>
        </p:nvGraphicFramePr>
        <p:xfrm>
          <a:off x="5663333" y="2204864"/>
          <a:ext cx="5543550" cy="525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0">
            <a:extLst>
              <a:ext uri="{FF2B5EF4-FFF2-40B4-BE49-F238E27FC236}">
                <a16:creationId xmlns:a16="http://schemas.microsoft.com/office/drawing/2014/main" id="{27627D0E-F8A9-C525-D092-2FCEA557EC76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Time </a:t>
            </a:r>
            <a:r>
              <a:rPr lang="de-CH" sz="3600" b="1" dirty="0" err="1">
                <a:solidFill>
                  <a:srgbClr val="0A5F5A"/>
                </a:solidFill>
              </a:rPr>
              <a:t>spend</a:t>
            </a:r>
            <a:r>
              <a:rPr lang="de-CH" sz="3600" b="1" dirty="0">
                <a:solidFill>
                  <a:srgbClr val="0A5F5A"/>
                </a:solidFill>
              </a:rPr>
              <a:t> in EHR-systems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F856FE07-00C7-4755-B3D4-4B6949142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84" y="6453336"/>
            <a:ext cx="5749699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CH" altLang="de-DE" sz="1050" dirty="0">
                <a:solidFill>
                  <a:schemeClr val="tx1"/>
                </a:solidFill>
                <a:cs typeface="Arial" panose="020B0604020202020204" pitchFamily="34" charset="0"/>
              </a:rPr>
              <a:t>Arndt BG et al, Ann Fam Med 2017</a:t>
            </a:r>
            <a:endParaRPr lang="de-DE" altLang="de-DE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16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0">
            <a:extLst>
              <a:ext uri="{FF2B5EF4-FFF2-40B4-BE49-F238E27FC236}">
                <a16:creationId xmlns:a16="http://schemas.microsoft.com/office/drawing/2014/main" id="{3FDF3749-97C3-202F-7E73-744E83EAB7DE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 err="1">
                <a:solidFill>
                  <a:srgbClr val="0A5F5A"/>
                </a:solidFill>
              </a:rPr>
              <a:t>Current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state</a:t>
            </a:r>
            <a:r>
              <a:rPr lang="de-CH" sz="3600" b="1" dirty="0">
                <a:solidFill>
                  <a:srgbClr val="0A5F5A"/>
                </a:solidFill>
              </a:rPr>
              <a:t> at USB </a:t>
            </a:r>
          </a:p>
        </p:txBody>
      </p:sp>
      <p:sp>
        <p:nvSpPr>
          <p:cNvPr id="3" name="Rechteck 8">
            <a:extLst>
              <a:ext uri="{FF2B5EF4-FFF2-40B4-BE49-F238E27FC236}">
                <a16:creationId xmlns:a16="http://schemas.microsoft.com/office/drawing/2014/main" id="{2DBD126D-A65F-4FEC-3AB8-94675878C784}"/>
              </a:ext>
            </a:extLst>
          </p:cNvPr>
          <p:cNvSpPr/>
          <p:nvPr/>
        </p:nvSpPr>
        <p:spPr>
          <a:xfrm>
            <a:off x="5029257" y="2127375"/>
            <a:ext cx="4595136" cy="3924450"/>
          </a:xfrm>
          <a:prstGeom prst="rect">
            <a:avLst/>
          </a:prstGeom>
          <a:solidFill>
            <a:srgbClr val="E2F1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algn="ctr"/>
            <a:r>
              <a:rPr lang="de-CH" sz="2000" b="1" dirty="0" err="1"/>
              <a:t>Analytic</a:t>
            </a:r>
            <a:r>
              <a:rPr lang="de-CH" sz="2000" b="1" dirty="0"/>
              <a:t> </a:t>
            </a:r>
            <a:r>
              <a:rPr lang="de-CH" sz="2000" b="1" dirty="0" err="1"/>
              <a:t>environment</a:t>
            </a:r>
            <a:endParaRPr lang="de-CH" sz="2000" dirty="0">
              <a:cs typeface="Arial"/>
            </a:endParaRPr>
          </a:p>
        </p:txBody>
      </p:sp>
      <p:sp>
        <p:nvSpPr>
          <p:cNvPr id="4" name="Rechteck 7">
            <a:extLst>
              <a:ext uri="{FF2B5EF4-FFF2-40B4-BE49-F238E27FC236}">
                <a16:creationId xmlns:a16="http://schemas.microsoft.com/office/drawing/2014/main" id="{31786E93-83E7-0B8D-368C-8D3118241077}"/>
              </a:ext>
            </a:extLst>
          </p:cNvPr>
          <p:cNvSpPr/>
          <p:nvPr/>
        </p:nvSpPr>
        <p:spPr>
          <a:xfrm>
            <a:off x="2113891" y="2127375"/>
            <a:ext cx="2860006" cy="3924450"/>
          </a:xfrm>
          <a:prstGeom prst="rect">
            <a:avLst/>
          </a:prstGeom>
          <a:solidFill>
            <a:srgbClr val="E2F1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algn="ctr"/>
            <a:r>
              <a:rPr lang="de-DE" sz="2000" b="1" dirty="0"/>
              <a:t>Primary </a:t>
            </a:r>
            <a:r>
              <a:rPr lang="de-DE" sz="2000" b="1" dirty="0" err="1"/>
              <a:t>systems</a:t>
            </a:r>
            <a:endParaRPr lang="de-DE" sz="2800" dirty="0">
              <a:cs typeface="Arial" panose="020B0604020202020204"/>
            </a:endParaRPr>
          </a:p>
        </p:txBody>
      </p:sp>
      <p:pic>
        <p:nvPicPr>
          <p:cNvPr id="5" name="Grafik 1">
            <a:extLst>
              <a:ext uri="{FF2B5EF4-FFF2-40B4-BE49-F238E27FC236}">
                <a16:creationId xmlns:a16="http://schemas.microsoft.com/office/drawing/2014/main" id="{3A8DA1BF-407F-E550-6424-2E49AAF4D4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3" t="7143" r="21252" b="46382"/>
          <a:stretch/>
        </p:blipFill>
        <p:spPr>
          <a:xfrm>
            <a:off x="194593" y="5222005"/>
            <a:ext cx="1863939" cy="943299"/>
          </a:xfrm>
          <a:prstGeom prst="rect">
            <a:avLst/>
          </a:prstGeom>
        </p:spPr>
      </p:pic>
      <p:pic>
        <p:nvPicPr>
          <p:cNvPr id="11" name="Grafik 2">
            <a:extLst>
              <a:ext uri="{FF2B5EF4-FFF2-40B4-BE49-F238E27FC236}">
                <a16:creationId xmlns:a16="http://schemas.microsoft.com/office/drawing/2014/main" id="{483904E1-78CE-A481-754E-4F77569224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7" t="4911" r="15717" b="6376"/>
          <a:stretch/>
        </p:blipFill>
        <p:spPr>
          <a:xfrm>
            <a:off x="126634" y="4184485"/>
            <a:ext cx="1863939" cy="1020729"/>
          </a:xfrm>
          <a:prstGeom prst="rect">
            <a:avLst/>
          </a:prstGeom>
        </p:spPr>
      </p:pic>
      <p:sp>
        <p:nvSpPr>
          <p:cNvPr id="20" name="Flussdiagramm: Magnetplattenspeicher 3">
            <a:extLst>
              <a:ext uri="{FF2B5EF4-FFF2-40B4-BE49-F238E27FC236}">
                <a16:creationId xmlns:a16="http://schemas.microsoft.com/office/drawing/2014/main" id="{E5E92C99-C662-52CC-A4DA-96A4BA07E6F0}"/>
              </a:ext>
            </a:extLst>
          </p:cNvPr>
          <p:cNvSpPr/>
          <p:nvPr/>
        </p:nvSpPr>
        <p:spPr>
          <a:xfrm>
            <a:off x="6883560" y="4264988"/>
            <a:ext cx="2534941" cy="1032220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DWH</a:t>
            </a:r>
          </a:p>
        </p:txBody>
      </p:sp>
      <p:sp>
        <p:nvSpPr>
          <p:cNvPr id="21" name="Rechteck 5">
            <a:extLst>
              <a:ext uri="{FF2B5EF4-FFF2-40B4-BE49-F238E27FC236}">
                <a16:creationId xmlns:a16="http://schemas.microsoft.com/office/drawing/2014/main" id="{3ADED8FA-F827-6E0E-476E-9BB676BE3610}"/>
              </a:ext>
            </a:extLst>
          </p:cNvPr>
          <p:cNvSpPr/>
          <p:nvPr/>
        </p:nvSpPr>
        <p:spPr>
          <a:xfrm>
            <a:off x="6883561" y="5419927"/>
            <a:ext cx="2534937" cy="452761"/>
          </a:xfrm>
          <a:prstGeom prst="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SAP HANA</a:t>
            </a:r>
          </a:p>
        </p:txBody>
      </p:sp>
      <p:pic>
        <p:nvPicPr>
          <p:cNvPr id="23" name="Grafik 13">
            <a:extLst>
              <a:ext uri="{FF2B5EF4-FFF2-40B4-BE49-F238E27FC236}">
                <a16:creationId xmlns:a16="http://schemas.microsoft.com/office/drawing/2014/main" id="{A7AB610B-C1EE-F5FF-DD74-438EAA2297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420"/>
          <a:stretch/>
        </p:blipFill>
        <p:spPr>
          <a:xfrm>
            <a:off x="9846945" y="2534351"/>
            <a:ext cx="2180360" cy="2374550"/>
          </a:xfrm>
          <a:prstGeom prst="rect">
            <a:avLst/>
          </a:prstGeom>
        </p:spPr>
      </p:pic>
      <p:sp>
        <p:nvSpPr>
          <p:cNvPr id="26" name="Rechteck 14">
            <a:extLst>
              <a:ext uri="{FF2B5EF4-FFF2-40B4-BE49-F238E27FC236}">
                <a16:creationId xmlns:a16="http://schemas.microsoft.com/office/drawing/2014/main" id="{073B5AC4-E87B-8DC7-EB7A-1941E11F4F8C}"/>
              </a:ext>
            </a:extLst>
          </p:cNvPr>
          <p:cNvSpPr/>
          <p:nvPr/>
        </p:nvSpPr>
        <p:spPr>
          <a:xfrm>
            <a:off x="6883561" y="2902265"/>
            <a:ext cx="2534941" cy="789331"/>
          </a:xfrm>
          <a:prstGeom prst="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dirty="0" err="1">
                <a:solidFill>
                  <a:prstClr val="white"/>
                </a:solidFill>
                <a:latin typeface="Arial" panose="020B0604020202020204"/>
              </a:rPr>
              <a:t>Analytic</a:t>
            </a:r>
            <a:r>
              <a:rPr lang="de-CH" sz="1400" dirty="0">
                <a:solidFill>
                  <a:prstClr val="white"/>
                </a:solidFill>
                <a:latin typeface="Arial" panose="020B0604020202020204"/>
              </a:rPr>
              <a:t> 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Apps</a:t>
            </a:r>
          </a:p>
        </p:txBody>
      </p:sp>
      <p:cxnSp>
        <p:nvCxnSpPr>
          <p:cNvPr id="27" name="Gerade Verbindung mit Pfeil 15">
            <a:extLst>
              <a:ext uri="{FF2B5EF4-FFF2-40B4-BE49-F238E27FC236}">
                <a16:creationId xmlns:a16="http://schemas.microsoft.com/office/drawing/2014/main" id="{E58C89E7-C804-3D43-1E8A-19A81526F7E6}"/>
              </a:ext>
            </a:extLst>
          </p:cNvPr>
          <p:cNvCxnSpPr>
            <a:cxnSpLocks/>
          </p:cNvCxnSpPr>
          <p:nvPr/>
        </p:nvCxnSpPr>
        <p:spPr>
          <a:xfrm>
            <a:off x="6240016" y="4794163"/>
            <a:ext cx="504000" cy="0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feil: nach oben 16">
            <a:extLst>
              <a:ext uri="{FF2B5EF4-FFF2-40B4-BE49-F238E27FC236}">
                <a16:creationId xmlns:a16="http://schemas.microsoft.com/office/drawing/2014/main" id="{612C4EE5-D862-7977-BA29-D0A81448D1E8}"/>
              </a:ext>
            </a:extLst>
          </p:cNvPr>
          <p:cNvSpPr/>
          <p:nvPr/>
        </p:nvSpPr>
        <p:spPr>
          <a:xfrm>
            <a:off x="7867209" y="3689462"/>
            <a:ext cx="504144" cy="559502"/>
          </a:xfrm>
          <a:prstGeom prst="upArrow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Rechteck 21">
            <a:extLst>
              <a:ext uri="{FF2B5EF4-FFF2-40B4-BE49-F238E27FC236}">
                <a16:creationId xmlns:a16="http://schemas.microsoft.com/office/drawing/2014/main" id="{15519E7D-FED5-7F55-6E8C-F0EDF8AFBD6C}"/>
              </a:ext>
            </a:extLst>
          </p:cNvPr>
          <p:cNvSpPr/>
          <p:nvPr/>
        </p:nvSpPr>
        <p:spPr>
          <a:xfrm>
            <a:off x="8327456" y="3796862"/>
            <a:ext cx="716345" cy="452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/>
              <a:t>Read</a:t>
            </a:r>
          </a:p>
        </p:txBody>
      </p:sp>
      <p:pic>
        <p:nvPicPr>
          <p:cNvPr id="30" name="Picture 2" descr="The Logo of SPHN">
            <a:extLst>
              <a:ext uri="{FF2B5EF4-FFF2-40B4-BE49-F238E27FC236}">
                <a16:creationId xmlns:a16="http://schemas.microsoft.com/office/drawing/2014/main" id="{5D9E119B-7422-D718-D63B-6348CB966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754" y="5001389"/>
            <a:ext cx="14763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Gerade Verbindung mit Pfeil 23">
            <a:extLst>
              <a:ext uri="{FF2B5EF4-FFF2-40B4-BE49-F238E27FC236}">
                <a16:creationId xmlns:a16="http://schemas.microsoft.com/office/drawing/2014/main" id="{609FF377-625F-F3A2-7DAF-6484DC2A405A}"/>
              </a:ext>
            </a:extLst>
          </p:cNvPr>
          <p:cNvCxnSpPr/>
          <p:nvPr/>
        </p:nvCxnSpPr>
        <p:spPr>
          <a:xfrm>
            <a:off x="9482510" y="4762442"/>
            <a:ext cx="482474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fik 24">
            <a:extLst>
              <a:ext uri="{FF2B5EF4-FFF2-40B4-BE49-F238E27FC236}">
                <a16:creationId xmlns:a16="http://schemas.microsoft.com/office/drawing/2014/main" id="{9AC8A071-9D1D-0E2E-4D3D-183FD2A3026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753" t="31264" r="40421" b="38485"/>
          <a:stretch/>
        </p:blipFill>
        <p:spPr>
          <a:xfrm>
            <a:off x="11454763" y="5265990"/>
            <a:ext cx="478799" cy="492489"/>
          </a:xfrm>
          <a:prstGeom prst="rect">
            <a:avLst/>
          </a:prstGeom>
        </p:spPr>
      </p:pic>
      <p:sp>
        <p:nvSpPr>
          <p:cNvPr id="37" name="Gleichschenkliges Dreieck 57">
            <a:extLst>
              <a:ext uri="{FF2B5EF4-FFF2-40B4-BE49-F238E27FC236}">
                <a16:creationId xmlns:a16="http://schemas.microsoft.com/office/drawing/2014/main" id="{C146DB6F-C1D6-26B9-1C8B-A3B3BC0508E2}"/>
              </a:ext>
            </a:extLst>
          </p:cNvPr>
          <p:cNvSpPr/>
          <p:nvPr/>
        </p:nvSpPr>
        <p:spPr>
          <a:xfrm>
            <a:off x="2128253" y="1593472"/>
            <a:ext cx="7510502" cy="504409"/>
          </a:xfrm>
          <a:prstGeom prst="triangle">
            <a:avLst/>
          </a:prstGeom>
          <a:solidFill>
            <a:srgbClr val="A0D4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Rechteck 68">
            <a:extLst>
              <a:ext uri="{FF2B5EF4-FFF2-40B4-BE49-F238E27FC236}">
                <a16:creationId xmlns:a16="http://schemas.microsoft.com/office/drawing/2014/main" id="{52EF4685-8651-2DDC-CA4A-F23C7FB599C3}"/>
              </a:ext>
            </a:extLst>
          </p:cNvPr>
          <p:cNvSpPr/>
          <p:nvPr/>
        </p:nvSpPr>
        <p:spPr>
          <a:xfrm>
            <a:off x="6971464" y="3229768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" name="Rechteck 69">
            <a:extLst>
              <a:ext uri="{FF2B5EF4-FFF2-40B4-BE49-F238E27FC236}">
                <a16:creationId xmlns:a16="http://schemas.microsoft.com/office/drawing/2014/main" id="{08943D47-5D19-E5BC-D653-8DAA650E8819}"/>
              </a:ext>
            </a:extLst>
          </p:cNvPr>
          <p:cNvSpPr/>
          <p:nvPr/>
        </p:nvSpPr>
        <p:spPr>
          <a:xfrm>
            <a:off x="7847549" y="3219557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" name="Rechteck 70">
            <a:extLst>
              <a:ext uri="{FF2B5EF4-FFF2-40B4-BE49-F238E27FC236}">
                <a16:creationId xmlns:a16="http://schemas.microsoft.com/office/drawing/2014/main" id="{379C685E-C651-A622-5501-C8EA6F670EA6}"/>
              </a:ext>
            </a:extLst>
          </p:cNvPr>
          <p:cNvSpPr/>
          <p:nvPr/>
        </p:nvSpPr>
        <p:spPr>
          <a:xfrm>
            <a:off x="8723634" y="3211514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41" name="Gerade Verbindung mit Pfeil 71">
            <a:extLst>
              <a:ext uri="{FF2B5EF4-FFF2-40B4-BE49-F238E27FC236}">
                <a16:creationId xmlns:a16="http://schemas.microsoft.com/office/drawing/2014/main" id="{EA95D906-10B9-FE6F-8413-ABCF1C2D6D4B}"/>
              </a:ext>
            </a:extLst>
          </p:cNvPr>
          <p:cNvCxnSpPr>
            <a:cxnSpLocks/>
          </p:cNvCxnSpPr>
          <p:nvPr/>
        </p:nvCxnSpPr>
        <p:spPr>
          <a:xfrm flipH="1">
            <a:off x="1711826" y="5080600"/>
            <a:ext cx="422851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: abgerundete Ecken 75">
            <a:extLst>
              <a:ext uri="{FF2B5EF4-FFF2-40B4-BE49-F238E27FC236}">
                <a16:creationId xmlns:a16="http://schemas.microsoft.com/office/drawing/2014/main" id="{3FD15322-C137-A6F5-7677-DE6D4EA5A30A}"/>
              </a:ext>
            </a:extLst>
          </p:cNvPr>
          <p:cNvSpPr/>
          <p:nvPr/>
        </p:nvSpPr>
        <p:spPr>
          <a:xfrm>
            <a:off x="10040822" y="2024256"/>
            <a:ext cx="1792605" cy="414779"/>
          </a:xfrm>
          <a:prstGeom prst="round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prstClr val="white"/>
                </a:solidFill>
                <a:latin typeface="Arial" panose="020B0604020202020204"/>
              </a:rPr>
              <a:t>Registries</a:t>
            </a:r>
            <a:endParaRPr lang="de-CH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45" name="Gerade Verbindung mit Pfeil 76">
            <a:extLst>
              <a:ext uri="{FF2B5EF4-FFF2-40B4-BE49-F238E27FC236}">
                <a16:creationId xmlns:a16="http://schemas.microsoft.com/office/drawing/2014/main" id="{AD7A2C59-0D39-BC84-3641-1D2A1196F022}"/>
              </a:ext>
            </a:extLst>
          </p:cNvPr>
          <p:cNvCxnSpPr/>
          <p:nvPr/>
        </p:nvCxnSpPr>
        <p:spPr>
          <a:xfrm>
            <a:off x="9482510" y="3195739"/>
            <a:ext cx="482474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" descr="propatient Forschungsstiftung Universitätsspital Basel - Die propatient ...">
            <a:extLst>
              <a:ext uri="{FF2B5EF4-FFF2-40B4-BE49-F238E27FC236}">
                <a16:creationId xmlns:a16="http://schemas.microsoft.com/office/drawing/2014/main" id="{A074AFCB-4567-0DEF-4E6E-EE502F4AA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995" y="1783276"/>
            <a:ext cx="1242583" cy="21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Database outline">
            <a:extLst>
              <a:ext uri="{FF2B5EF4-FFF2-40B4-BE49-F238E27FC236}">
                <a16:creationId xmlns:a16="http://schemas.microsoft.com/office/drawing/2014/main" id="{67F72710-0440-5679-C764-66CD2B71D3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02966" y="2681364"/>
            <a:ext cx="548404" cy="548404"/>
          </a:xfrm>
          <a:prstGeom prst="rect">
            <a:avLst/>
          </a:prstGeom>
        </p:spPr>
      </p:pic>
      <p:pic>
        <p:nvPicPr>
          <p:cNvPr id="8" name="Graphic 7" descr="Database outline">
            <a:extLst>
              <a:ext uri="{FF2B5EF4-FFF2-40B4-BE49-F238E27FC236}">
                <a16:creationId xmlns:a16="http://schemas.microsoft.com/office/drawing/2014/main" id="{22DE8731-7F93-C08D-6EA5-2732566F04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8967" y="3296930"/>
            <a:ext cx="548404" cy="548404"/>
          </a:xfrm>
          <a:prstGeom prst="rect">
            <a:avLst/>
          </a:prstGeom>
        </p:spPr>
      </p:pic>
      <p:pic>
        <p:nvPicPr>
          <p:cNvPr id="9" name="Graphic 8" descr="Database outline">
            <a:extLst>
              <a:ext uri="{FF2B5EF4-FFF2-40B4-BE49-F238E27FC236}">
                <a16:creationId xmlns:a16="http://schemas.microsoft.com/office/drawing/2014/main" id="{149A5A80-6652-529E-747A-D2EE7662B3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01030" y="3913021"/>
            <a:ext cx="548404" cy="548404"/>
          </a:xfrm>
          <a:prstGeom prst="rect">
            <a:avLst/>
          </a:prstGeom>
        </p:spPr>
      </p:pic>
      <p:pic>
        <p:nvPicPr>
          <p:cNvPr id="10" name="Graphic 9" descr="Database outline">
            <a:extLst>
              <a:ext uri="{FF2B5EF4-FFF2-40B4-BE49-F238E27FC236}">
                <a16:creationId xmlns:a16="http://schemas.microsoft.com/office/drawing/2014/main" id="{8B2D1A9F-A7A7-AE88-980C-C4CA60AEEE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6506" y="4565473"/>
            <a:ext cx="548404" cy="548404"/>
          </a:xfrm>
          <a:prstGeom prst="rect">
            <a:avLst/>
          </a:prstGeom>
        </p:spPr>
      </p:pic>
      <p:pic>
        <p:nvPicPr>
          <p:cNvPr id="12" name="Graphic 11" descr="Database outline">
            <a:extLst>
              <a:ext uri="{FF2B5EF4-FFF2-40B4-BE49-F238E27FC236}">
                <a16:creationId xmlns:a16="http://schemas.microsoft.com/office/drawing/2014/main" id="{B5484B70-0373-2BD0-2BDB-DF764E9DC5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6506" y="5205214"/>
            <a:ext cx="548404" cy="5484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B14F66-FE9F-AE9D-F12E-CF5B49236F31}"/>
              </a:ext>
            </a:extLst>
          </p:cNvPr>
          <p:cNvSpPr txBox="1"/>
          <p:nvPr/>
        </p:nvSpPr>
        <p:spPr>
          <a:xfrm>
            <a:off x="3061486" y="2762418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KIS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2493AE-6F94-380A-506B-29C55F142F24}"/>
              </a:ext>
            </a:extLst>
          </p:cNvPr>
          <p:cNvSpPr txBox="1"/>
          <p:nvPr/>
        </p:nvSpPr>
        <p:spPr>
          <a:xfrm>
            <a:off x="3061486" y="3396245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RIS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5E6914-C644-B4D5-1DD6-73E510090518}"/>
              </a:ext>
            </a:extLst>
          </p:cNvPr>
          <p:cNvSpPr txBox="1"/>
          <p:nvPr/>
        </p:nvSpPr>
        <p:spPr>
          <a:xfrm>
            <a:off x="3061486" y="4008020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LIS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8AC2EB-5155-49D4-6CD6-75D6069D4BE2}"/>
              </a:ext>
            </a:extLst>
          </p:cNvPr>
          <p:cNvSpPr txBox="1"/>
          <p:nvPr/>
        </p:nvSpPr>
        <p:spPr>
          <a:xfrm>
            <a:off x="3061486" y="4690966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Patho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AD9F89-AA95-E364-D25B-84922E212735}"/>
              </a:ext>
            </a:extLst>
          </p:cNvPr>
          <p:cNvSpPr txBox="1"/>
          <p:nvPr/>
        </p:nvSpPr>
        <p:spPr>
          <a:xfrm>
            <a:off x="3061486" y="5322296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…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1F7F7A-156E-7A7A-3149-583463B41C37}"/>
              </a:ext>
            </a:extLst>
          </p:cNvPr>
          <p:cNvSpPr/>
          <p:nvPr/>
        </p:nvSpPr>
        <p:spPr>
          <a:xfrm>
            <a:off x="5087888" y="3296930"/>
            <a:ext cx="1008112" cy="1925075"/>
          </a:xfrm>
          <a:prstGeom prst="rect">
            <a:avLst/>
          </a:prstGeom>
          <a:solidFill>
            <a:srgbClr val="A0D4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4DC08C-7300-8A4B-6C3C-A9BDBABE751B}"/>
              </a:ext>
            </a:extLst>
          </p:cNvPr>
          <p:cNvSpPr txBox="1"/>
          <p:nvPr/>
        </p:nvSpPr>
        <p:spPr>
          <a:xfrm>
            <a:off x="5123892" y="3913021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Landing</a:t>
            </a:r>
          </a:p>
          <a:p>
            <a:pPr algn="ctr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Zone</a:t>
            </a:r>
          </a:p>
        </p:txBody>
      </p:sp>
      <p:cxnSp>
        <p:nvCxnSpPr>
          <p:cNvPr id="22" name="Gerade Verbindung mit Pfeil 15">
            <a:extLst>
              <a:ext uri="{FF2B5EF4-FFF2-40B4-BE49-F238E27FC236}">
                <a16:creationId xmlns:a16="http://schemas.microsoft.com/office/drawing/2014/main" id="{F0B9A7F1-9FAE-3D75-C739-CAF01F44A7D9}"/>
              </a:ext>
            </a:extLst>
          </p:cNvPr>
          <p:cNvCxnSpPr>
            <a:cxnSpLocks/>
          </p:cNvCxnSpPr>
          <p:nvPr/>
        </p:nvCxnSpPr>
        <p:spPr>
          <a:xfrm>
            <a:off x="3647728" y="2968377"/>
            <a:ext cx="1298277" cy="492013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15">
            <a:extLst>
              <a:ext uri="{FF2B5EF4-FFF2-40B4-BE49-F238E27FC236}">
                <a16:creationId xmlns:a16="http://schemas.microsoft.com/office/drawing/2014/main" id="{831F299D-798C-DBD4-49D4-45A6F6C950EA}"/>
              </a:ext>
            </a:extLst>
          </p:cNvPr>
          <p:cNvCxnSpPr>
            <a:cxnSpLocks/>
          </p:cNvCxnSpPr>
          <p:nvPr/>
        </p:nvCxnSpPr>
        <p:spPr>
          <a:xfrm>
            <a:off x="3606911" y="3569214"/>
            <a:ext cx="1305710" cy="268023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15">
            <a:extLst>
              <a:ext uri="{FF2B5EF4-FFF2-40B4-BE49-F238E27FC236}">
                <a16:creationId xmlns:a16="http://schemas.microsoft.com/office/drawing/2014/main" id="{D47A2D03-7F45-196B-3847-CEC245EC4D3C}"/>
              </a:ext>
            </a:extLst>
          </p:cNvPr>
          <p:cNvCxnSpPr>
            <a:cxnSpLocks/>
          </p:cNvCxnSpPr>
          <p:nvPr/>
        </p:nvCxnSpPr>
        <p:spPr>
          <a:xfrm>
            <a:off x="3660110" y="4161641"/>
            <a:ext cx="1252511" cy="14456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15">
            <a:extLst>
              <a:ext uri="{FF2B5EF4-FFF2-40B4-BE49-F238E27FC236}">
                <a16:creationId xmlns:a16="http://schemas.microsoft.com/office/drawing/2014/main" id="{0C1083A2-B714-4477-4238-9B58D5E0F374}"/>
              </a:ext>
            </a:extLst>
          </p:cNvPr>
          <p:cNvCxnSpPr>
            <a:cxnSpLocks/>
          </p:cNvCxnSpPr>
          <p:nvPr/>
        </p:nvCxnSpPr>
        <p:spPr>
          <a:xfrm flipV="1">
            <a:off x="3806065" y="4705992"/>
            <a:ext cx="1140894" cy="176342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15">
            <a:extLst>
              <a:ext uri="{FF2B5EF4-FFF2-40B4-BE49-F238E27FC236}">
                <a16:creationId xmlns:a16="http://schemas.microsoft.com/office/drawing/2014/main" id="{62ED5A58-A46C-DBFA-60A7-EAAB9F6ED53A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997590" y="5030398"/>
            <a:ext cx="951035" cy="485046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FBFE6C8-EC5E-2E36-B999-5636C7746AE7}"/>
              </a:ext>
            </a:extLst>
          </p:cNvPr>
          <p:cNvSpPr txBox="1"/>
          <p:nvPr/>
        </p:nvSpPr>
        <p:spPr>
          <a:xfrm>
            <a:off x="3917920" y="2747087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2400"/>
              </a:lnSpc>
              <a:spcAft>
                <a:spcPts val="900"/>
              </a:spcAft>
            </a:pPr>
            <a:r>
              <a:rPr lang="en-US" dirty="0">
                <a:solidFill>
                  <a:srgbClr val="0A5F5A"/>
                </a:solidFill>
              </a:rPr>
              <a:t>Read / 24h</a:t>
            </a:r>
          </a:p>
        </p:txBody>
      </p:sp>
    </p:spTree>
    <p:extLst>
      <p:ext uri="{BB962C8B-B14F-4D97-AF65-F5344CB8AC3E}">
        <p14:creationId xmlns:p14="http://schemas.microsoft.com/office/powerpoint/2010/main" val="2387319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0">
            <a:extLst>
              <a:ext uri="{FF2B5EF4-FFF2-40B4-BE49-F238E27FC236}">
                <a16:creationId xmlns:a16="http://schemas.microsoft.com/office/drawing/2014/main" id="{3FDF3749-97C3-202F-7E73-744E83EAB7DE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 err="1">
                <a:solidFill>
                  <a:srgbClr val="0A5F5A"/>
                </a:solidFill>
              </a:rPr>
              <a:t>Where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is</a:t>
            </a:r>
            <a:r>
              <a:rPr lang="de-CH" sz="3600" b="1" dirty="0">
                <a:solidFill>
                  <a:srgbClr val="0A5F5A"/>
                </a:solidFill>
              </a:rPr>
              <a:t> AI in </a:t>
            </a:r>
            <a:r>
              <a:rPr lang="de-CH" sz="3600" b="1" dirty="0" err="1">
                <a:solidFill>
                  <a:srgbClr val="0A5F5A"/>
                </a:solidFill>
              </a:rPr>
              <a:t>this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case</a:t>
            </a:r>
            <a:r>
              <a:rPr lang="de-CH" sz="3600" b="1" dirty="0">
                <a:solidFill>
                  <a:srgbClr val="0A5F5A"/>
                </a:solidFill>
              </a:rPr>
              <a:t>?</a:t>
            </a:r>
          </a:p>
        </p:txBody>
      </p:sp>
      <p:sp>
        <p:nvSpPr>
          <p:cNvPr id="3" name="Rechteck 8">
            <a:extLst>
              <a:ext uri="{FF2B5EF4-FFF2-40B4-BE49-F238E27FC236}">
                <a16:creationId xmlns:a16="http://schemas.microsoft.com/office/drawing/2014/main" id="{2DBD126D-A65F-4FEC-3AB8-94675878C784}"/>
              </a:ext>
            </a:extLst>
          </p:cNvPr>
          <p:cNvSpPr/>
          <p:nvPr/>
        </p:nvSpPr>
        <p:spPr>
          <a:xfrm>
            <a:off x="5029257" y="2127375"/>
            <a:ext cx="4595136" cy="3924450"/>
          </a:xfrm>
          <a:prstGeom prst="rect">
            <a:avLst/>
          </a:prstGeom>
          <a:solidFill>
            <a:srgbClr val="E2F1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algn="ctr"/>
            <a:r>
              <a:rPr lang="de-CH" sz="2000" b="1" dirty="0" err="1"/>
              <a:t>Analytic</a:t>
            </a:r>
            <a:r>
              <a:rPr lang="de-CH" sz="2000" b="1" dirty="0"/>
              <a:t> </a:t>
            </a:r>
            <a:r>
              <a:rPr lang="de-CH" sz="2000" b="1" dirty="0" err="1"/>
              <a:t>environment</a:t>
            </a:r>
            <a:endParaRPr lang="de-CH" sz="2000" dirty="0">
              <a:cs typeface="Arial"/>
            </a:endParaRPr>
          </a:p>
        </p:txBody>
      </p:sp>
      <p:sp>
        <p:nvSpPr>
          <p:cNvPr id="4" name="Rechteck 7">
            <a:extLst>
              <a:ext uri="{FF2B5EF4-FFF2-40B4-BE49-F238E27FC236}">
                <a16:creationId xmlns:a16="http://schemas.microsoft.com/office/drawing/2014/main" id="{31786E93-83E7-0B8D-368C-8D3118241077}"/>
              </a:ext>
            </a:extLst>
          </p:cNvPr>
          <p:cNvSpPr/>
          <p:nvPr/>
        </p:nvSpPr>
        <p:spPr>
          <a:xfrm>
            <a:off x="2113891" y="2127375"/>
            <a:ext cx="2860006" cy="3924450"/>
          </a:xfrm>
          <a:prstGeom prst="rect">
            <a:avLst/>
          </a:prstGeom>
          <a:solidFill>
            <a:srgbClr val="E2F1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algn="ctr"/>
            <a:r>
              <a:rPr lang="de-DE" sz="2000" b="1" dirty="0"/>
              <a:t>Primary </a:t>
            </a:r>
            <a:r>
              <a:rPr lang="de-DE" sz="2000" b="1" dirty="0" err="1"/>
              <a:t>systems</a:t>
            </a:r>
            <a:endParaRPr lang="de-DE" sz="2800" dirty="0">
              <a:cs typeface="Arial" panose="020B0604020202020204"/>
            </a:endParaRPr>
          </a:p>
          <a:p>
            <a:pPr algn="ctr"/>
            <a:endParaRPr lang="de-DE" sz="2800" dirty="0">
              <a:cs typeface="Arial" panose="020B0604020202020204"/>
            </a:endParaRPr>
          </a:p>
        </p:txBody>
      </p:sp>
      <p:pic>
        <p:nvPicPr>
          <p:cNvPr id="5" name="Grafik 1">
            <a:extLst>
              <a:ext uri="{FF2B5EF4-FFF2-40B4-BE49-F238E27FC236}">
                <a16:creationId xmlns:a16="http://schemas.microsoft.com/office/drawing/2014/main" id="{3A8DA1BF-407F-E550-6424-2E49AAF4D4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3" t="7143" r="21252" b="46382"/>
          <a:stretch/>
        </p:blipFill>
        <p:spPr>
          <a:xfrm>
            <a:off x="194593" y="5222005"/>
            <a:ext cx="1863939" cy="943299"/>
          </a:xfrm>
          <a:prstGeom prst="rect">
            <a:avLst/>
          </a:prstGeom>
        </p:spPr>
      </p:pic>
      <p:pic>
        <p:nvPicPr>
          <p:cNvPr id="11" name="Grafik 2">
            <a:extLst>
              <a:ext uri="{FF2B5EF4-FFF2-40B4-BE49-F238E27FC236}">
                <a16:creationId xmlns:a16="http://schemas.microsoft.com/office/drawing/2014/main" id="{483904E1-78CE-A481-754E-4F77569224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7" t="4911" r="15717" b="6376"/>
          <a:stretch/>
        </p:blipFill>
        <p:spPr>
          <a:xfrm>
            <a:off x="126634" y="4184485"/>
            <a:ext cx="1863939" cy="1020729"/>
          </a:xfrm>
          <a:prstGeom prst="rect">
            <a:avLst/>
          </a:prstGeom>
        </p:spPr>
      </p:pic>
      <p:sp>
        <p:nvSpPr>
          <p:cNvPr id="20" name="Flussdiagramm: Magnetplattenspeicher 3">
            <a:extLst>
              <a:ext uri="{FF2B5EF4-FFF2-40B4-BE49-F238E27FC236}">
                <a16:creationId xmlns:a16="http://schemas.microsoft.com/office/drawing/2014/main" id="{E5E92C99-C662-52CC-A4DA-96A4BA07E6F0}"/>
              </a:ext>
            </a:extLst>
          </p:cNvPr>
          <p:cNvSpPr/>
          <p:nvPr/>
        </p:nvSpPr>
        <p:spPr>
          <a:xfrm>
            <a:off x="6883560" y="4264988"/>
            <a:ext cx="2534941" cy="1032220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DWH</a:t>
            </a:r>
          </a:p>
        </p:txBody>
      </p:sp>
      <p:sp>
        <p:nvSpPr>
          <p:cNvPr id="21" name="Rechteck 5">
            <a:extLst>
              <a:ext uri="{FF2B5EF4-FFF2-40B4-BE49-F238E27FC236}">
                <a16:creationId xmlns:a16="http://schemas.microsoft.com/office/drawing/2014/main" id="{3ADED8FA-F827-6E0E-476E-9BB676BE3610}"/>
              </a:ext>
            </a:extLst>
          </p:cNvPr>
          <p:cNvSpPr/>
          <p:nvPr/>
        </p:nvSpPr>
        <p:spPr>
          <a:xfrm>
            <a:off x="6883561" y="5419927"/>
            <a:ext cx="2534937" cy="452761"/>
          </a:xfrm>
          <a:prstGeom prst="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SAP HANA</a:t>
            </a:r>
          </a:p>
        </p:txBody>
      </p:sp>
      <p:pic>
        <p:nvPicPr>
          <p:cNvPr id="23" name="Grafik 13">
            <a:extLst>
              <a:ext uri="{FF2B5EF4-FFF2-40B4-BE49-F238E27FC236}">
                <a16:creationId xmlns:a16="http://schemas.microsoft.com/office/drawing/2014/main" id="{A7AB610B-C1EE-F5FF-DD74-438EAA2297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420"/>
          <a:stretch/>
        </p:blipFill>
        <p:spPr>
          <a:xfrm>
            <a:off x="9846945" y="2534351"/>
            <a:ext cx="2180360" cy="2374550"/>
          </a:xfrm>
          <a:prstGeom prst="rect">
            <a:avLst/>
          </a:prstGeom>
        </p:spPr>
      </p:pic>
      <p:sp>
        <p:nvSpPr>
          <p:cNvPr id="26" name="Rechteck 14">
            <a:extLst>
              <a:ext uri="{FF2B5EF4-FFF2-40B4-BE49-F238E27FC236}">
                <a16:creationId xmlns:a16="http://schemas.microsoft.com/office/drawing/2014/main" id="{073B5AC4-E87B-8DC7-EB7A-1941E11F4F8C}"/>
              </a:ext>
            </a:extLst>
          </p:cNvPr>
          <p:cNvSpPr/>
          <p:nvPr/>
        </p:nvSpPr>
        <p:spPr>
          <a:xfrm>
            <a:off x="6883561" y="2902265"/>
            <a:ext cx="2534941" cy="789331"/>
          </a:xfrm>
          <a:prstGeom prst="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dirty="0" err="1">
                <a:solidFill>
                  <a:prstClr val="white"/>
                </a:solidFill>
                <a:latin typeface="Arial" panose="020B0604020202020204"/>
              </a:rPr>
              <a:t>Analytic</a:t>
            </a:r>
            <a:r>
              <a:rPr lang="de-CH" sz="1400" dirty="0">
                <a:solidFill>
                  <a:prstClr val="white"/>
                </a:solidFill>
                <a:latin typeface="Arial" panose="020B0604020202020204"/>
              </a:rPr>
              <a:t> 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Apps</a:t>
            </a:r>
          </a:p>
        </p:txBody>
      </p:sp>
      <p:cxnSp>
        <p:nvCxnSpPr>
          <p:cNvPr id="27" name="Gerade Verbindung mit Pfeil 15">
            <a:extLst>
              <a:ext uri="{FF2B5EF4-FFF2-40B4-BE49-F238E27FC236}">
                <a16:creationId xmlns:a16="http://schemas.microsoft.com/office/drawing/2014/main" id="{E58C89E7-C804-3D43-1E8A-19A81526F7E6}"/>
              </a:ext>
            </a:extLst>
          </p:cNvPr>
          <p:cNvCxnSpPr>
            <a:cxnSpLocks/>
          </p:cNvCxnSpPr>
          <p:nvPr/>
        </p:nvCxnSpPr>
        <p:spPr>
          <a:xfrm>
            <a:off x="6240016" y="4794163"/>
            <a:ext cx="504000" cy="0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feil: nach oben 16">
            <a:extLst>
              <a:ext uri="{FF2B5EF4-FFF2-40B4-BE49-F238E27FC236}">
                <a16:creationId xmlns:a16="http://schemas.microsoft.com/office/drawing/2014/main" id="{612C4EE5-D862-7977-BA29-D0A81448D1E8}"/>
              </a:ext>
            </a:extLst>
          </p:cNvPr>
          <p:cNvSpPr/>
          <p:nvPr/>
        </p:nvSpPr>
        <p:spPr>
          <a:xfrm>
            <a:off x="7867209" y="3689462"/>
            <a:ext cx="504144" cy="559502"/>
          </a:xfrm>
          <a:prstGeom prst="upArrow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Rechteck 21">
            <a:extLst>
              <a:ext uri="{FF2B5EF4-FFF2-40B4-BE49-F238E27FC236}">
                <a16:creationId xmlns:a16="http://schemas.microsoft.com/office/drawing/2014/main" id="{15519E7D-FED5-7F55-6E8C-F0EDF8AFBD6C}"/>
              </a:ext>
            </a:extLst>
          </p:cNvPr>
          <p:cNvSpPr/>
          <p:nvPr/>
        </p:nvSpPr>
        <p:spPr>
          <a:xfrm>
            <a:off x="8327456" y="3796862"/>
            <a:ext cx="716345" cy="452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/>
              <a:t>Read</a:t>
            </a:r>
          </a:p>
        </p:txBody>
      </p:sp>
      <p:pic>
        <p:nvPicPr>
          <p:cNvPr id="30" name="Picture 2" descr="The Logo of SPHN">
            <a:extLst>
              <a:ext uri="{FF2B5EF4-FFF2-40B4-BE49-F238E27FC236}">
                <a16:creationId xmlns:a16="http://schemas.microsoft.com/office/drawing/2014/main" id="{5D9E119B-7422-D718-D63B-6348CB966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754" y="5001389"/>
            <a:ext cx="14763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Gerade Verbindung mit Pfeil 23">
            <a:extLst>
              <a:ext uri="{FF2B5EF4-FFF2-40B4-BE49-F238E27FC236}">
                <a16:creationId xmlns:a16="http://schemas.microsoft.com/office/drawing/2014/main" id="{609FF377-625F-F3A2-7DAF-6484DC2A405A}"/>
              </a:ext>
            </a:extLst>
          </p:cNvPr>
          <p:cNvCxnSpPr/>
          <p:nvPr/>
        </p:nvCxnSpPr>
        <p:spPr>
          <a:xfrm>
            <a:off x="9482510" y="4762442"/>
            <a:ext cx="482474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fik 24">
            <a:extLst>
              <a:ext uri="{FF2B5EF4-FFF2-40B4-BE49-F238E27FC236}">
                <a16:creationId xmlns:a16="http://schemas.microsoft.com/office/drawing/2014/main" id="{9AC8A071-9D1D-0E2E-4D3D-183FD2A3026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753" t="31264" r="40421" b="38485"/>
          <a:stretch/>
        </p:blipFill>
        <p:spPr>
          <a:xfrm>
            <a:off x="11454763" y="5265990"/>
            <a:ext cx="478799" cy="492489"/>
          </a:xfrm>
          <a:prstGeom prst="rect">
            <a:avLst/>
          </a:prstGeom>
        </p:spPr>
      </p:pic>
      <p:sp>
        <p:nvSpPr>
          <p:cNvPr id="37" name="Gleichschenkliges Dreieck 57">
            <a:extLst>
              <a:ext uri="{FF2B5EF4-FFF2-40B4-BE49-F238E27FC236}">
                <a16:creationId xmlns:a16="http://schemas.microsoft.com/office/drawing/2014/main" id="{C146DB6F-C1D6-26B9-1C8B-A3B3BC0508E2}"/>
              </a:ext>
            </a:extLst>
          </p:cNvPr>
          <p:cNvSpPr/>
          <p:nvPr/>
        </p:nvSpPr>
        <p:spPr>
          <a:xfrm>
            <a:off x="2128253" y="1593472"/>
            <a:ext cx="7510502" cy="504409"/>
          </a:xfrm>
          <a:prstGeom prst="triangle">
            <a:avLst/>
          </a:prstGeom>
          <a:solidFill>
            <a:srgbClr val="A0D4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Rechteck 68">
            <a:extLst>
              <a:ext uri="{FF2B5EF4-FFF2-40B4-BE49-F238E27FC236}">
                <a16:creationId xmlns:a16="http://schemas.microsoft.com/office/drawing/2014/main" id="{52EF4685-8651-2DDC-CA4A-F23C7FB599C3}"/>
              </a:ext>
            </a:extLst>
          </p:cNvPr>
          <p:cNvSpPr/>
          <p:nvPr/>
        </p:nvSpPr>
        <p:spPr>
          <a:xfrm>
            <a:off x="6971464" y="3229768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" name="Rechteck 69">
            <a:extLst>
              <a:ext uri="{FF2B5EF4-FFF2-40B4-BE49-F238E27FC236}">
                <a16:creationId xmlns:a16="http://schemas.microsoft.com/office/drawing/2014/main" id="{08943D47-5D19-E5BC-D653-8DAA650E8819}"/>
              </a:ext>
            </a:extLst>
          </p:cNvPr>
          <p:cNvSpPr/>
          <p:nvPr/>
        </p:nvSpPr>
        <p:spPr>
          <a:xfrm>
            <a:off x="7847549" y="3219557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" name="Rechteck 70">
            <a:extLst>
              <a:ext uri="{FF2B5EF4-FFF2-40B4-BE49-F238E27FC236}">
                <a16:creationId xmlns:a16="http://schemas.microsoft.com/office/drawing/2014/main" id="{379C685E-C651-A622-5501-C8EA6F670EA6}"/>
              </a:ext>
            </a:extLst>
          </p:cNvPr>
          <p:cNvSpPr/>
          <p:nvPr/>
        </p:nvSpPr>
        <p:spPr>
          <a:xfrm>
            <a:off x="8723634" y="3211514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41" name="Gerade Verbindung mit Pfeil 71">
            <a:extLst>
              <a:ext uri="{FF2B5EF4-FFF2-40B4-BE49-F238E27FC236}">
                <a16:creationId xmlns:a16="http://schemas.microsoft.com/office/drawing/2014/main" id="{EA95D906-10B9-FE6F-8413-ABCF1C2D6D4B}"/>
              </a:ext>
            </a:extLst>
          </p:cNvPr>
          <p:cNvCxnSpPr>
            <a:cxnSpLocks/>
          </p:cNvCxnSpPr>
          <p:nvPr/>
        </p:nvCxnSpPr>
        <p:spPr>
          <a:xfrm flipH="1">
            <a:off x="1711826" y="5080600"/>
            <a:ext cx="422851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: abgerundete Ecken 75">
            <a:extLst>
              <a:ext uri="{FF2B5EF4-FFF2-40B4-BE49-F238E27FC236}">
                <a16:creationId xmlns:a16="http://schemas.microsoft.com/office/drawing/2014/main" id="{3FD15322-C137-A6F5-7677-DE6D4EA5A30A}"/>
              </a:ext>
            </a:extLst>
          </p:cNvPr>
          <p:cNvSpPr/>
          <p:nvPr/>
        </p:nvSpPr>
        <p:spPr>
          <a:xfrm>
            <a:off x="10040822" y="2024256"/>
            <a:ext cx="1792605" cy="414779"/>
          </a:xfrm>
          <a:prstGeom prst="round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prstClr val="white"/>
                </a:solidFill>
                <a:latin typeface="Arial" panose="020B0604020202020204"/>
              </a:rPr>
              <a:t>Registries</a:t>
            </a:r>
            <a:endParaRPr lang="de-CH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45" name="Gerade Verbindung mit Pfeil 76">
            <a:extLst>
              <a:ext uri="{FF2B5EF4-FFF2-40B4-BE49-F238E27FC236}">
                <a16:creationId xmlns:a16="http://schemas.microsoft.com/office/drawing/2014/main" id="{AD7A2C59-0D39-BC84-3641-1D2A1196F022}"/>
              </a:ext>
            </a:extLst>
          </p:cNvPr>
          <p:cNvCxnSpPr/>
          <p:nvPr/>
        </p:nvCxnSpPr>
        <p:spPr>
          <a:xfrm>
            <a:off x="9482510" y="3195739"/>
            <a:ext cx="482474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" descr="propatient Forschungsstiftung Universitätsspital Basel - Die propatient ...">
            <a:extLst>
              <a:ext uri="{FF2B5EF4-FFF2-40B4-BE49-F238E27FC236}">
                <a16:creationId xmlns:a16="http://schemas.microsoft.com/office/drawing/2014/main" id="{A074AFCB-4567-0DEF-4E6E-EE502F4AA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995" y="1783276"/>
            <a:ext cx="1242583" cy="21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Database outline">
            <a:extLst>
              <a:ext uri="{FF2B5EF4-FFF2-40B4-BE49-F238E27FC236}">
                <a16:creationId xmlns:a16="http://schemas.microsoft.com/office/drawing/2014/main" id="{67F72710-0440-5679-C764-66CD2B71D3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02966" y="2681364"/>
            <a:ext cx="548404" cy="548404"/>
          </a:xfrm>
          <a:prstGeom prst="rect">
            <a:avLst/>
          </a:prstGeom>
        </p:spPr>
      </p:pic>
      <p:pic>
        <p:nvPicPr>
          <p:cNvPr id="8" name="Graphic 7" descr="Database outline">
            <a:extLst>
              <a:ext uri="{FF2B5EF4-FFF2-40B4-BE49-F238E27FC236}">
                <a16:creationId xmlns:a16="http://schemas.microsoft.com/office/drawing/2014/main" id="{22DE8731-7F93-C08D-6EA5-2732566F04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8967" y="3296930"/>
            <a:ext cx="548404" cy="548404"/>
          </a:xfrm>
          <a:prstGeom prst="rect">
            <a:avLst/>
          </a:prstGeom>
        </p:spPr>
      </p:pic>
      <p:pic>
        <p:nvPicPr>
          <p:cNvPr id="9" name="Graphic 8" descr="Database outline">
            <a:extLst>
              <a:ext uri="{FF2B5EF4-FFF2-40B4-BE49-F238E27FC236}">
                <a16:creationId xmlns:a16="http://schemas.microsoft.com/office/drawing/2014/main" id="{149A5A80-6652-529E-747A-D2EE7662B3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01030" y="3913021"/>
            <a:ext cx="548404" cy="548404"/>
          </a:xfrm>
          <a:prstGeom prst="rect">
            <a:avLst/>
          </a:prstGeom>
        </p:spPr>
      </p:pic>
      <p:pic>
        <p:nvPicPr>
          <p:cNvPr id="10" name="Graphic 9" descr="Database outline">
            <a:extLst>
              <a:ext uri="{FF2B5EF4-FFF2-40B4-BE49-F238E27FC236}">
                <a16:creationId xmlns:a16="http://schemas.microsoft.com/office/drawing/2014/main" id="{8B2D1A9F-A7A7-AE88-980C-C4CA60AEEE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6506" y="4565473"/>
            <a:ext cx="548404" cy="548404"/>
          </a:xfrm>
          <a:prstGeom prst="rect">
            <a:avLst/>
          </a:prstGeom>
        </p:spPr>
      </p:pic>
      <p:pic>
        <p:nvPicPr>
          <p:cNvPr id="12" name="Graphic 11" descr="Database outline">
            <a:extLst>
              <a:ext uri="{FF2B5EF4-FFF2-40B4-BE49-F238E27FC236}">
                <a16:creationId xmlns:a16="http://schemas.microsoft.com/office/drawing/2014/main" id="{B5484B70-0373-2BD0-2BDB-DF764E9DC5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6506" y="5205214"/>
            <a:ext cx="548404" cy="5484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B14F66-FE9F-AE9D-F12E-CF5B49236F31}"/>
              </a:ext>
            </a:extLst>
          </p:cNvPr>
          <p:cNvSpPr txBox="1"/>
          <p:nvPr/>
        </p:nvSpPr>
        <p:spPr>
          <a:xfrm>
            <a:off x="3061486" y="2762418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KIS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2493AE-6F94-380A-506B-29C55F142F24}"/>
              </a:ext>
            </a:extLst>
          </p:cNvPr>
          <p:cNvSpPr txBox="1"/>
          <p:nvPr/>
        </p:nvSpPr>
        <p:spPr>
          <a:xfrm>
            <a:off x="3061486" y="3396245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RIS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5E6914-C644-B4D5-1DD6-73E510090518}"/>
              </a:ext>
            </a:extLst>
          </p:cNvPr>
          <p:cNvSpPr txBox="1"/>
          <p:nvPr/>
        </p:nvSpPr>
        <p:spPr>
          <a:xfrm>
            <a:off x="3061486" y="4008020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LIS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8AC2EB-5155-49D4-6CD6-75D6069D4BE2}"/>
              </a:ext>
            </a:extLst>
          </p:cNvPr>
          <p:cNvSpPr txBox="1"/>
          <p:nvPr/>
        </p:nvSpPr>
        <p:spPr>
          <a:xfrm>
            <a:off x="3061486" y="4690966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Patho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AD9F89-AA95-E364-D25B-84922E212735}"/>
              </a:ext>
            </a:extLst>
          </p:cNvPr>
          <p:cNvSpPr txBox="1"/>
          <p:nvPr/>
        </p:nvSpPr>
        <p:spPr>
          <a:xfrm>
            <a:off x="3061486" y="5322296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n=200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1F7F7A-156E-7A7A-3149-583463B41C37}"/>
              </a:ext>
            </a:extLst>
          </p:cNvPr>
          <p:cNvSpPr/>
          <p:nvPr/>
        </p:nvSpPr>
        <p:spPr>
          <a:xfrm>
            <a:off x="5087888" y="3296930"/>
            <a:ext cx="1008112" cy="1925075"/>
          </a:xfrm>
          <a:prstGeom prst="rect">
            <a:avLst/>
          </a:prstGeom>
          <a:solidFill>
            <a:srgbClr val="A0D4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4DC08C-7300-8A4B-6C3C-A9BDBABE751B}"/>
              </a:ext>
            </a:extLst>
          </p:cNvPr>
          <p:cNvSpPr txBox="1"/>
          <p:nvPr/>
        </p:nvSpPr>
        <p:spPr>
          <a:xfrm>
            <a:off x="5123892" y="3913021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Landing</a:t>
            </a:r>
          </a:p>
          <a:p>
            <a:pPr algn="ctr">
              <a:lnSpc>
                <a:spcPts val="2400"/>
              </a:lnSpc>
              <a:spcAft>
                <a:spcPts val="900"/>
              </a:spcAft>
            </a:pPr>
            <a:r>
              <a:rPr lang="en-US" sz="2000" dirty="0">
                <a:solidFill>
                  <a:srgbClr val="0A5F5A"/>
                </a:solidFill>
              </a:rPr>
              <a:t>Zone</a:t>
            </a:r>
          </a:p>
        </p:txBody>
      </p:sp>
      <p:cxnSp>
        <p:nvCxnSpPr>
          <p:cNvPr id="22" name="Gerade Verbindung mit Pfeil 15">
            <a:extLst>
              <a:ext uri="{FF2B5EF4-FFF2-40B4-BE49-F238E27FC236}">
                <a16:creationId xmlns:a16="http://schemas.microsoft.com/office/drawing/2014/main" id="{F0B9A7F1-9FAE-3D75-C739-CAF01F44A7D9}"/>
              </a:ext>
            </a:extLst>
          </p:cNvPr>
          <p:cNvCxnSpPr>
            <a:cxnSpLocks/>
          </p:cNvCxnSpPr>
          <p:nvPr/>
        </p:nvCxnSpPr>
        <p:spPr>
          <a:xfrm>
            <a:off x="3647728" y="2968377"/>
            <a:ext cx="1298277" cy="492013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15">
            <a:extLst>
              <a:ext uri="{FF2B5EF4-FFF2-40B4-BE49-F238E27FC236}">
                <a16:creationId xmlns:a16="http://schemas.microsoft.com/office/drawing/2014/main" id="{831F299D-798C-DBD4-49D4-45A6F6C950EA}"/>
              </a:ext>
            </a:extLst>
          </p:cNvPr>
          <p:cNvCxnSpPr>
            <a:cxnSpLocks/>
          </p:cNvCxnSpPr>
          <p:nvPr/>
        </p:nvCxnSpPr>
        <p:spPr>
          <a:xfrm>
            <a:off x="3606911" y="3569214"/>
            <a:ext cx="1305710" cy="268023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15">
            <a:extLst>
              <a:ext uri="{FF2B5EF4-FFF2-40B4-BE49-F238E27FC236}">
                <a16:creationId xmlns:a16="http://schemas.microsoft.com/office/drawing/2014/main" id="{D47A2D03-7F45-196B-3847-CEC245EC4D3C}"/>
              </a:ext>
            </a:extLst>
          </p:cNvPr>
          <p:cNvCxnSpPr>
            <a:cxnSpLocks/>
          </p:cNvCxnSpPr>
          <p:nvPr/>
        </p:nvCxnSpPr>
        <p:spPr>
          <a:xfrm>
            <a:off x="3660110" y="4161641"/>
            <a:ext cx="1252511" cy="14456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15">
            <a:extLst>
              <a:ext uri="{FF2B5EF4-FFF2-40B4-BE49-F238E27FC236}">
                <a16:creationId xmlns:a16="http://schemas.microsoft.com/office/drawing/2014/main" id="{0C1083A2-B714-4477-4238-9B58D5E0F374}"/>
              </a:ext>
            </a:extLst>
          </p:cNvPr>
          <p:cNvCxnSpPr>
            <a:cxnSpLocks/>
          </p:cNvCxnSpPr>
          <p:nvPr/>
        </p:nvCxnSpPr>
        <p:spPr>
          <a:xfrm flipV="1">
            <a:off x="3806065" y="4705992"/>
            <a:ext cx="1140894" cy="176342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15">
            <a:extLst>
              <a:ext uri="{FF2B5EF4-FFF2-40B4-BE49-F238E27FC236}">
                <a16:creationId xmlns:a16="http://schemas.microsoft.com/office/drawing/2014/main" id="{62ED5A58-A46C-DBFA-60A7-EAAB9F6ED53A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997590" y="5030398"/>
            <a:ext cx="951035" cy="485046"/>
          </a:xfrm>
          <a:prstGeom prst="straightConnector1">
            <a:avLst/>
          </a:prstGeom>
          <a:ln w="57150">
            <a:solidFill>
              <a:srgbClr val="0A5F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3F4AD79-1D01-AFA6-C3F9-AABA8BD5514D}"/>
              </a:ext>
            </a:extLst>
          </p:cNvPr>
          <p:cNvSpPr txBox="1"/>
          <p:nvPr/>
        </p:nvSpPr>
        <p:spPr>
          <a:xfrm>
            <a:off x="3917920" y="2747087"/>
            <a:ext cx="936104" cy="386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2400"/>
              </a:lnSpc>
              <a:spcAft>
                <a:spcPts val="900"/>
              </a:spcAft>
            </a:pPr>
            <a:r>
              <a:rPr lang="en-US" dirty="0">
                <a:solidFill>
                  <a:srgbClr val="0A5F5A"/>
                </a:solidFill>
              </a:rPr>
              <a:t>Read / 24h</a:t>
            </a:r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7C2B5941-181E-48A2-8CC2-B74789D5B4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430" y="3265077"/>
            <a:ext cx="298268" cy="33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02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>
            <a:extLst>
              <a:ext uri="{FF2B5EF4-FFF2-40B4-BE49-F238E27FC236}">
                <a16:creationId xmlns:a16="http://schemas.microsoft.com/office/drawing/2014/main" id="{B609D701-516F-2F98-49FB-C413EED80352}"/>
              </a:ext>
            </a:extLst>
          </p:cNvPr>
          <p:cNvSpPr/>
          <p:nvPr/>
        </p:nvSpPr>
        <p:spPr>
          <a:xfrm>
            <a:off x="7536582" y="2618074"/>
            <a:ext cx="3465095" cy="1164656"/>
          </a:xfrm>
          <a:custGeom>
            <a:avLst/>
            <a:gdLst>
              <a:gd name="connsiteX0" fmla="*/ 0 w 2945330"/>
              <a:gd name="connsiteY0" fmla="*/ 1072515 h 1072515"/>
              <a:gd name="connsiteX1" fmla="*/ 712269 w 2945330"/>
              <a:gd name="connsiteY1" fmla="*/ 4111 h 1072515"/>
              <a:gd name="connsiteX2" fmla="*/ 2945330 w 2945330"/>
              <a:gd name="connsiteY2" fmla="*/ 774132 h 1072515"/>
              <a:gd name="connsiteX0" fmla="*/ 0 w 2945330"/>
              <a:gd name="connsiteY0" fmla="*/ 1053446 h 1053446"/>
              <a:gd name="connsiteX1" fmla="*/ 1212783 w 2945330"/>
              <a:gd name="connsiteY1" fmla="*/ 4292 h 1053446"/>
              <a:gd name="connsiteX2" fmla="*/ 2945330 w 2945330"/>
              <a:gd name="connsiteY2" fmla="*/ 755063 h 1053446"/>
              <a:gd name="connsiteX0" fmla="*/ 0 w 2945330"/>
              <a:gd name="connsiteY0" fmla="*/ 1054742 h 1054742"/>
              <a:gd name="connsiteX1" fmla="*/ 1212783 w 2945330"/>
              <a:gd name="connsiteY1" fmla="*/ 5588 h 1054742"/>
              <a:gd name="connsiteX2" fmla="*/ 2945330 w 2945330"/>
              <a:gd name="connsiteY2" fmla="*/ 756359 h 1054742"/>
              <a:gd name="connsiteX0" fmla="*/ 0 w 3301465"/>
              <a:gd name="connsiteY0" fmla="*/ 1052727 h 1052727"/>
              <a:gd name="connsiteX1" fmla="*/ 1212783 w 3301465"/>
              <a:gd name="connsiteY1" fmla="*/ 3573 h 1052727"/>
              <a:gd name="connsiteX2" fmla="*/ 3301465 w 3301465"/>
              <a:gd name="connsiteY2" fmla="*/ 946849 h 1052727"/>
              <a:gd name="connsiteX0" fmla="*/ 0 w 3301465"/>
              <a:gd name="connsiteY0" fmla="*/ 1043168 h 1043168"/>
              <a:gd name="connsiteX1" fmla="*/ 1742172 w 3301465"/>
              <a:gd name="connsiteY1" fmla="*/ 3640 h 1043168"/>
              <a:gd name="connsiteX2" fmla="*/ 3301465 w 3301465"/>
              <a:gd name="connsiteY2" fmla="*/ 937290 h 1043168"/>
              <a:gd name="connsiteX0" fmla="*/ 0 w 3301465"/>
              <a:gd name="connsiteY0" fmla="*/ 1044281 h 1044281"/>
              <a:gd name="connsiteX1" fmla="*/ 1742172 w 3301465"/>
              <a:gd name="connsiteY1" fmla="*/ 4753 h 1044281"/>
              <a:gd name="connsiteX2" fmla="*/ 3301465 w 3301465"/>
              <a:gd name="connsiteY2" fmla="*/ 938403 h 1044281"/>
              <a:gd name="connsiteX0" fmla="*/ 0 w 3301465"/>
              <a:gd name="connsiteY0" fmla="*/ 1044281 h 1044281"/>
              <a:gd name="connsiteX1" fmla="*/ 1742172 w 3301465"/>
              <a:gd name="connsiteY1" fmla="*/ 4753 h 1044281"/>
              <a:gd name="connsiteX2" fmla="*/ 3301465 w 3301465"/>
              <a:gd name="connsiteY2" fmla="*/ 938403 h 1044281"/>
              <a:gd name="connsiteX0" fmla="*/ 0 w 3301465"/>
              <a:gd name="connsiteY0" fmla="*/ 1045996 h 1045996"/>
              <a:gd name="connsiteX1" fmla="*/ 1742172 w 3301465"/>
              <a:gd name="connsiteY1" fmla="*/ 6468 h 1045996"/>
              <a:gd name="connsiteX2" fmla="*/ 3301465 w 3301465"/>
              <a:gd name="connsiteY2" fmla="*/ 940118 h 1045996"/>
              <a:gd name="connsiteX0" fmla="*/ 0 w 3465095"/>
              <a:gd name="connsiteY0" fmla="*/ 1043522 h 1197526"/>
              <a:gd name="connsiteX1" fmla="*/ 1742172 w 3465095"/>
              <a:gd name="connsiteY1" fmla="*/ 3994 h 1197526"/>
              <a:gd name="connsiteX2" fmla="*/ 3465095 w 3465095"/>
              <a:gd name="connsiteY2" fmla="*/ 1197526 h 1197526"/>
              <a:gd name="connsiteX0" fmla="*/ 0 w 3465095"/>
              <a:gd name="connsiteY0" fmla="*/ 1014825 h 1168829"/>
              <a:gd name="connsiteX1" fmla="*/ 1896176 w 3465095"/>
              <a:gd name="connsiteY1" fmla="*/ 4173 h 1168829"/>
              <a:gd name="connsiteX2" fmla="*/ 3465095 w 3465095"/>
              <a:gd name="connsiteY2" fmla="*/ 1168829 h 1168829"/>
              <a:gd name="connsiteX0" fmla="*/ 0 w 3465095"/>
              <a:gd name="connsiteY0" fmla="*/ 1010652 h 1164656"/>
              <a:gd name="connsiteX1" fmla="*/ 1896176 w 3465095"/>
              <a:gd name="connsiteY1" fmla="*/ 0 h 1164656"/>
              <a:gd name="connsiteX2" fmla="*/ 3465095 w 3465095"/>
              <a:gd name="connsiteY2" fmla="*/ 1164656 h 1164656"/>
              <a:gd name="connsiteX0" fmla="*/ 0 w 3465095"/>
              <a:gd name="connsiteY0" fmla="*/ 1010652 h 1164656"/>
              <a:gd name="connsiteX1" fmla="*/ 1896176 w 3465095"/>
              <a:gd name="connsiteY1" fmla="*/ 0 h 1164656"/>
              <a:gd name="connsiteX2" fmla="*/ 3465095 w 3465095"/>
              <a:gd name="connsiteY2" fmla="*/ 1164656 h 1164656"/>
              <a:gd name="connsiteX0" fmla="*/ 0 w 3465095"/>
              <a:gd name="connsiteY0" fmla="*/ 1010652 h 1164656"/>
              <a:gd name="connsiteX1" fmla="*/ 1896176 w 3465095"/>
              <a:gd name="connsiteY1" fmla="*/ 0 h 1164656"/>
              <a:gd name="connsiteX2" fmla="*/ 3465095 w 3465095"/>
              <a:gd name="connsiteY2" fmla="*/ 1164656 h 1164656"/>
              <a:gd name="connsiteX0" fmla="*/ 0 w 3465095"/>
              <a:gd name="connsiteY0" fmla="*/ 1010652 h 1164656"/>
              <a:gd name="connsiteX1" fmla="*/ 1896176 w 3465095"/>
              <a:gd name="connsiteY1" fmla="*/ 0 h 1164656"/>
              <a:gd name="connsiteX2" fmla="*/ 3465095 w 3465095"/>
              <a:gd name="connsiteY2" fmla="*/ 1164656 h 1164656"/>
              <a:gd name="connsiteX0" fmla="*/ 0 w 3465095"/>
              <a:gd name="connsiteY0" fmla="*/ 1010652 h 1164656"/>
              <a:gd name="connsiteX1" fmla="*/ 1896176 w 3465095"/>
              <a:gd name="connsiteY1" fmla="*/ 0 h 1164656"/>
              <a:gd name="connsiteX2" fmla="*/ 3465095 w 3465095"/>
              <a:gd name="connsiteY2" fmla="*/ 1164656 h 1164656"/>
              <a:gd name="connsiteX0" fmla="*/ 0 w 3465095"/>
              <a:gd name="connsiteY0" fmla="*/ 1010652 h 1164656"/>
              <a:gd name="connsiteX1" fmla="*/ 1896176 w 3465095"/>
              <a:gd name="connsiteY1" fmla="*/ 0 h 1164656"/>
              <a:gd name="connsiteX2" fmla="*/ 3465095 w 3465095"/>
              <a:gd name="connsiteY2" fmla="*/ 1164656 h 116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5095" h="1164656">
                <a:moveTo>
                  <a:pt x="0" y="1010652"/>
                </a:moveTo>
                <a:cubicBezTo>
                  <a:pt x="110690" y="501315"/>
                  <a:pt x="693019" y="1604"/>
                  <a:pt x="1896176" y="0"/>
                </a:cubicBezTo>
                <a:cubicBezTo>
                  <a:pt x="3070458" y="46522"/>
                  <a:pt x="3325528" y="533399"/>
                  <a:pt x="3465095" y="1164656"/>
                </a:cubicBezTo>
              </a:path>
            </a:pathLst>
          </a:custGeom>
          <a:noFill/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1B2966E-5A0A-41E6-B40A-FB86A4132E70}"/>
              </a:ext>
            </a:extLst>
          </p:cNvPr>
          <p:cNvSpPr/>
          <p:nvPr/>
        </p:nvSpPr>
        <p:spPr>
          <a:xfrm>
            <a:off x="2097903" y="596766"/>
            <a:ext cx="5455119" cy="5455119"/>
          </a:xfrm>
          <a:prstGeom prst="ellipse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9E2633-46CF-1CD9-0530-BEB5B609B41D}"/>
              </a:ext>
            </a:extLst>
          </p:cNvPr>
          <p:cNvSpPr/>
          <p:nvPr/>
        </p:nvSpPr>
        <p:spPr>
          <a:xfrm>
            <a:off x="6333421" y="3513221"/>
            <a:ext cx="2260333" cy="2170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52D0E8-5D37-93FA-DDDE-E06DA33E6781}"/>
              </a:ext>
            </a:extLst>
          </p:cNvPr>
          <p:cNvSpPr/>
          <p:nvPr/>
        </p:nvSpPr>
        <p:spPr>
          <a:xfrm>
            <a:off x="1259904" y="3984057"/>
            <a:ext cx="2147438" cy="1935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0235FF-82D6-ED69-0DD2-A0E687441C9E}"/>
              </a:ext>
            </a:extLst>
          </p:cNvPr>
          <p:cNvSpPr/>
          <p:nvPr/>
        </p:nvSpPr>
        <p:spPr>
          <a:xfrm>
            <a:off x="3493969" y="0"/>
            <a:ext cx="2223436" cy="1771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Folder Search outline">
            <a:extLst>
              <a:ext uri="{FF2B5EF4-FFF2-40B4-BE49-F238E27FC236}">
                <a16:creationId xmlns:a16="http://schemas.microsoft.com/office/drawing/2014/main" id="{EE9353C2-C8FE-8E9B-E90E-ED61B943E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60518" y="30078"/>
            <a:ext cx="1329891" cy="1329891"/>
          </a:xfrm>
          <a:prstGeom prst="rect">
            <a:avLst/>
          </a:prstGeom>
        </p:spPr>
      </p:pic>
      <p:pic>
        <p:nvPicPr>
          <p:cNvPr id="7" name="Graphic 6" descr="Doctor male outline">
            <a:extLst>
              <a:ext uri="{FF2B5EF4-FFF2-40B4-BE49-F238E27FC236}">
                <a16:creationId xmlns:a16="http://schemas.microsoft.com/office/drawing/2014/main" id="{5C3B2E71-895C-2630-F5D2-2835505FD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4456" y="2502568"/>
            <a:ext cx="1682015" cy="1682015"/>
          </a:xfrm>
          <a:prstGeom prst="rect">
            <a:avLst/>
          </a:prstGeom>
        </p:spPr>
      </p:pic>
      <p:pic>
        <p:nvPicPr>
          <p:cNvPr id="9" name="Graphic 8" descr="Sling outline">
            <a:extLst>
              <a:ext uri="{FF2B5EF4-FFF2-40B4-BE49-F238E27FC236}">
                <a16:creationId xmlns:a16="http://schemas.microsoft.com/office/drawing/2014/main" id="{66BEAB62-A505-1893-4D5D-FFF00CD664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27518" y="4253565"/>
            <a:ext cx="1329891" cy="1329891"/>
          </a:xfrm>
          <a:prstGeom prst="rect">
            <a:avLst/>
          </a:prstGeom>
        </p:spPr>
      </p:pic>
      <p:pic>
        <p:nvPicPr>
          <p:cNvPr id="11" name="Graphic 10" descr="Clipboard outline">
            <a:extLst>
              <a:ext uri="{FF2B5EF4-FFF2-40B4-BE49-F238E27FC236}">
                <a16:creationId xmlns:a16="http://schemas.microsoft.com/office/drawing/2014/main" id="{4E65B04B-7E91-7D18-DD55-2F05D26E81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2957" y="4426819"/>
            <a:ext cx="1329891" cy="1329891"/>
          </a:xfrm>
          <a:prstGeom prst="rect">
            <a:avLst/>
          </a:prstGeom>
        </p:spPr>
      </p:pic>
      <p:sp>
        <p:nvSpPr>
          <p:cNvPr id="20" name="Triangle 19">
            <a:extLst>
              <a:ext uri="{FF2B5EF4-FFF2-40B4-BE49-F238E27FC236}">
                <a16:creationId xmlns:a16="http://schemas.microsoft.com/office/drawing/2014/main" id="{AE362698-9165-188A-5327-9D01FC0F3BED}"/>
              </a:ext>
            </a:extLst>
          </p:cNvPr>
          <p:cNvSpPr/>
          <p:nvPr/>
        </p:nvSpPr>
        <p:spPr>
          <a:xfrm rot="11422159">
            <a:off x="7386884" y="3457659"/>
            <a:ext cx="277836" cy="311764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DC4C7CDB-6281-C2EC-8373-A5150CB55C97}"/>
              </a:ext>
            </a:extLst>
          </p:cNvPr>
          <p:cNvSpPr/>
          <p:nvPr/>
        </p:nvSpPr>
        <p:spPr>
          <a:xfrm rot="18246421">
            <a:off x="3277972" y="5497485"/>
            <a:ext cx="277836" cy="311764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D70C56EA-2C24-DBBD-E13D-413046735CA7}"/>
              </a:ext>
            </a:extLst>
          </p:cNvPr>
          <p:cNvSpPr/>
          <p:nvPr/>
        </p:nvSpPr>
        <p:spPr>
          <a:xfrm rot="3708275">
            <a:off x="3374222" y="770448"/>
            <a:ext cx="277836" cy="311764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63F79E-A11D-E74F-363A-818B43A5EFDA}"/>
              </a:ext>
            </a:extLst>
          </p:cNvPr>
          <p:cNvSpPr txBox="1"/>
          <p:nvPr/>
        </p:nvSpPr>
        <p:spPr>
          <a:xfrm>
            <a:off x="3225924" y="4117007"/>
            <a:ext cx="3239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personnel (MP)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5A88A3-19A7-71DC-A98B-2AD1050A66CC}"/>
              </a:ext>
            </a:extLst>
          </p:cNvPr>
          <p:cNvSpPr txBox="1"/>
          <p:nvPr/>
        </p:nvSpPr>
        <p:spPr>
          <a:xfrm>
            <a:off x="7012181" y="5685906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</a:t>
            </a:r>
          </a:p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4ED49B-77BB-9CDA-20B1-D8D0A759835A}"/>
              </a:ext>
            </a:extLst>
          </p:cNvPr>
          <p:cNvSpPr txBox="1"/>
          <p:nvPr/>
        </p:nvSpPr>
        <p:spPr>
          <a:xfrm>
            <a:off x="1589617" y="5684230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8FC435-C0DF-7F36-9406-C90CA5376F1F}"/>
              </a:ext>
            </a:extLst>
          </p:cNvPr>
          <p:cNvSpPr txBox="1"/>
          <p:nvPr/>
        </p:nvSpPr>
        <p:spPr>
          <a:xfrm>
            <a:off x="4027807" y="129571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file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6190970-A5AF-6E6A-E481-A999394C64A5}"/>
              </a:ext>
            </a:extLst>
          </p:cNvPr>
          <p:cNvSpPr txBox="1"/>
          <p:nvPr/>
        </p:nvSpPr>
        <p:spPr>
          <a:xfrm>
            <a:off x="7094144" y="1248822"/>
            <a:ext cx="292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MP reads the patient file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9B1783-32AD-D840-A680-3A8BB0375205}"/>
              </a:ext>
            </a:extLst>
          </p:cNvPr>
          <p:cNvSpPr txBox="1"/>
          <p:nvPr/>
        </p:nvSpPr>
        <p:spPr>
          <a:xfrm>
            <a:off x="3215565" y="6245967"/>
            <a:ext cx="3014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MP performs intervention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50619C-F2F4-1AD1-BFED-19BBC8A6CAC7}"/>
              </a:ext>
            </a:extLst>
          </p:cNvPr>
          <p:cNvSpPr txBox="1"/>
          <p:nvPr/>
        </p:nvSpPr>
        <p:spPr>
          <a:xfrm>
            <a:off x="178426" y="1520033"/>
            <a:ext cx="2039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MP documents 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437A1-EF23-CD36-6500-B72B64C102FE}"/>
              </a:ext>
            </a:extLst>
          </p:cNvPr>
          <p:cNvSpPr txBox="1"/>
          <p:nvPr/>
        </p:nvSpPr>
        <p:spPr>
          <a:xfrm>
            <a:off x="7644885" y="1696175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LLM based summary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BFCDDF-2373-1D76-4796-2DE8F6878469}"/>
              </a:ext>
            </a:extLst>
          </p:cNvPr>
          <p:cNvSpPr txBox="1"/>
          <p:nvPr/>
        </p:nvSpPr>
        <p:spPr>
          <a:xfrm>
            <a:off x="188984" y="2229618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LLM creates 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</a:p>
        </p:txBody>
      </p:sp>
      <p:pic>
        <p:nvPicPr>
          <p:cNvPr id="41" name="Graphic 40" descr="Database outline">
            <a:extLst>
              <a:ext uri="{FF2B5EF4-FFF2-40B4-BE49-F238E27FC236}">
                <a16:creationId xmlns:a16="http://schemas.microsoft.com/office/drawing/2014/main" id="{E676A8BD-C241-30CD-081D-D6CA40C5E3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47938" y="3845788"/>
            <a:ext cx="1188771" cy="118877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8E8B865-601B-117D-5CD2-8EA9B5D3BDC9}"/>
              </a:ext>
            </a:extLst>
          </p:cNvPr>
          <p:cNvSpPr txBox="1"/>
          <p:nvPr/>
        </p:nvSpPr>
        <p:spPr>
          <a:xfrm>
            <a:off x="10001012" y="4969347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sources e.g.</a:t>
            </a:r>
          </a:p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Guidelines, SOPs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4B7D5F-80DC-F74C-360B-8E25B5056B89}"/>
              </a:ext>
            </a:extLst>
          </p:cNvPr>
          <p:cNvSpPr txBox="1"/>
          <p:nvPr/>
        </p:nvSpPr>
        <p:spPr>
          <a:xfrm>
            <a:off x="7690510" y="3103405"/>
            <a:ext cx="301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LLM enhanced proposal</a:t>
            </a:r>
          </a:p>
        </p:txBody>
      </p:sp>
      <p:sp>
        <p:nvSpPr>
          <p:cNvPr id="2" name="Titel 10">
            <a:extLst>
              <a:ext uri="{FF2B5EF4-FFF2-40B4-BE49-F238E27FC236}">
                <a16:creationId xmlns:a16="http://schemas.microsoft.com/office/drawing/2014/main" id="{4A7F96F8-7E65-497C-0149-087402E75334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USB Co-Pilot</a:t>
            </a:r>
          </a:p>
        </p:txBody>
      </p:sp>
    </p:spTree>
    <p:extLst>
      <p:ext uri="{BB962C8B-B14F-4D97-AF65-F5344CB8AC3E}">
        <p14:creationId xmlns:p14="http://schemas.microsoft.com/office/powerpoint/2010/main" val="125055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0">
            <a:extLst>
              <a:ext uri="{FF2B5EF4-FFF2-40B4-BE49-F238E27FC236}">
                <a16:creationId xmlns:a16="http://schemas.microsoft.com/office/drawing/2014/main" id="{3941D70B-9E03-9663-3D4B-FBC51938C0CF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Solution </a:t>
            </a:r>
            <a:r>
              <a:rPr lang="de-CH" sz="3600" b="1" dirty="0" err="1">
                <a:solidFill>
                  <a:srgbClr val="0A5F5A"/>
                </a:solidFill>
              </a:rPr>
              <a:t>components</a:t>
            </a:r>
            <a:r>
              <a:rPr lang="de-CH" sz="3600" b="1" dirty="0">
                <a:solidFill>
                  <a:srgbClr val="0A5F5A"/>
                </a:solidFill>
              </a:rPr>
              <a:t>: </a:t>
            </a:r>
            <a:r>
              <a:rPr lang="de-CH" sz="3600" b="1" dirty="0" err="1">
                <a:solidFill>
                  <a:srgbClr val="0A5F5A"/>
                </a:solidFill>
              </a:rPr>
              <a:t>the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importance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of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retrieval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augmented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generation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</a:p>
        </p:txBody>
      </p:sp>
      <p:sp>
        <p:nvSpPr>
          <p:cNvPr id="7" name="Flussdiagramm: Magnetplattenspeicher 3">
            <a:extLst>
              <a:ext uri="{FF2B5EF4-FFF2-40B4-BE49-F238E27FC236}">
                <a16:creationId xmlns:a16="http://schemas.microsoft.com/office/drawing/2014/main" id="{AE4A77F5-AA30-DAFA-852E-AE5866EB9FB8}"/>
              </a:ext>
            </a:extLst>
          </p:cNvPr>
          <p:cNvSpPr/>
          <p:nvPr/>
        </p:nvSpPr>
        <p:spPr>
          <a:xfrm>
            <a:off x="551384" y="2778117"/>
            <a:ext cx="2534941" cy="1032220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DWH</a:t>
            </a:r>
          </a:p>
        </p:txBody>
      </p:sp>
      <p:sp>
        <p:nvSpPr>
          <p:cNvPr id="8" name="Rechteck 5">
            <a:extLst>
              <a:ext uri="{FF2B5EF4-FFF2-40B4-BE49-F238E27FC236}">
                <a16:creationId xmlns:a16="http://schemas.microsoft.com/office/drawing/2014/main" id="{246BE1AE-0692-6545-7357-9B29A722165C}"/>
              </a:ext>
            </a:extLst>
          </p:cNvPr>
          <p:cNvSpPr/>
          <p:nvPr/>
        </p:nvSpPr>
        <p:spPr>
          <a:xfrm>
            <a:off x="551385" y="3933056"/>
            <a:ext cx="2534937" cy="452761"/>
          </a:xfrm>
          <a:prstGeom prst="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SAP HANA</a:t>
            </a:r>
          </a:p>
        </p:txBody>
      </p:sp>
      <p:sp>
        <p:nvSpPr>
          <p:cNvPr id="9" name="Rechteck 5">
            <a:extLst>
              <a:ext uri="{FF2B5EF4-FFF2-40B4-BE49-F238E27FC236}">
                <a16:creationId xmlns:a16="http://schemas.microsoft.com/office/drawing/2014/main" id="{B0C75860-010B-82E5-7019-4D983D6787A1}"/>
              </a:ext>
            </a:extLst>
          </p:cNvPr>
          <p:cNvSpPr/>
          <p:nvPr/>
        </p:nvSpPr>
        <p:spPr>
          <a:xfrm>
            <a:off x="4943872" y="3933056"/>
            <a:ext cx="2534937" cy="452761"/>
          </a:xfrm>
          <a:prstGeom prst="rect">
            <a:avLst/>
          </a:prstGeom>
          <a:solidFill>
            <a:srgbClr val="F0EB9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GPU-Cluster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DF12FF-E801-3E10-56AA-3DF32D43CE46}"/>
              </a:ext>
            </a:extLst>
          </p:cNvPr>
          <p:cNvSpPr txBox="1"/>
          <p:nvPr/>
        </p:nvSpPr>
        <p:spPr>
          <a:xfrm>
            <a:off x="5899724" y="2968987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LLaMA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3.1</a:t>
            </a:r>
          </a:p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Mistral Large 2</a:t>
            </a:r>
          </a:p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…</a:t>
            </a:r>
          </a:p>
          <a:p>
            <a:pPr algn="l"/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982DC764-5E66-892B-34F6-626547C97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781" y="2511551"/>
            <a:ext cx="1728192" cy="19470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6BF085E-9EA8-4D54-0937-E7340F073011}"/>
              </a:ext>
            </a:extLst>
          </p:cNvPr>
          <p:cNvSpPr txBox="1"/>
          <p:nvPr/>
        </p:nvSpPr>
        <p:spPr>
          <a:xfrm>
            <a:off x="3208711" y="3643325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dirty="0">
                <a:solidFill>
                  <a:srgbClr val="78DEC8"/>
                </a:solidFill>
              </a:rPr>
              <a:t>Read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FC319E91-8634-453B-F6C0-5063805FEBC8}"/>
              </a:ext>
            </a:extLst>
          </p:cNvPr>
          <p:cNvSpPr/>
          <p:nvPr/>
        </p:nvSpPr>
        <p:spPr>
          <a:xfrm>
            <a:off x="3548575" y="3257344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EC94E0-FB2C-A314-9273-EAF001E830AF}"/>
              </a:ext>
            </a:extLst>
          </p:cNvPr>
          <p:cNvSpPr txBox="1"/>
          <p:nvPr/>
        </p:nvSpPr>
        <p:spPr>
          <a:xfrm>
            <a:off x="7708981" y="3643324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>
                <a:solidFill>
                  <a:srgbClr val="78DEC8"/>
                </a:solidFill>
              </a:rPr>
              <a:t>Write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1DC898BD-365A-60E1-D100-6A1C3D93D0F9}"/>
              </a:ext>
            </a:extLst>
          </p:cNvPr>
          <p:cNvSpPr/>
          <p:nvPr/>
        </p:nvSpPr>
        <p:spPr>
          <a:xfrm>
            <a:off x="8023143" y="3259940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EA9A8C-F43E-0DB3-40D5-F869E50BC7FA}"/>
              </a:ext>
            </a:extLst>
          </p:cNvPr>
          <p:cNvSpPr txBox="1"/>
          <p:nvPr/>
        </p:nvSpPr>
        <p:spPr>
          <a:xfrm>
            <a:off x="4931564" y="3257344"/>
            <a:ext cx="588372" cy="343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RAG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6EAE31-9B1F-361E-4FAF-8B775DB4552A}"/>
              </a:ext>
            </a:extLst>
          </p:cNvPr>
          <p:cNvSpPr txBox="1"/>
          <p:nvPr/>
        </p:nvSpPr>
        <p:spPr>
          <a:xfrm>
            <a:off x="5548405" y="3259940"/>
            <a:ext cx="259563" cy="343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2782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0">
            <a:extLst>
              <a:ext uri="{FF2B5EF4-FFF2-40B4-BE49-F238E27FC236}">
                <a16:creationId xmlns:a16="http://schemas.microsoft.com/office/drawing/2014/main" id="{3941D70B-9E03-9663-3D4B-FBC51938C0CF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Add </a:t>
            </a:r>
            <a:r>
              <a:rPr lang="de-CH" sz="3600" b="1" dirty="0" err="1">
                <a:solidFill>
                  <a:srgbClr val="0A5F5A"/>
                </a:solidFill>
              </a:rPr>
              <a:t>more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context</a:t>
            </a:r>
            <a:r>
              <a:rPr lang="de-CH" sz="3600" b="1" dirty="0">
                <a:solidFill>
                  <a:srgbClr val="0A5F5A"/>
                </a:solidFill>
              </a:rPr>
              <a:t>..</a:t>
            </a:r>
            <a:endParaRPr lang="de-CH" sz="2400" dirty="0">
              <a:solidFill>
                <a:srgbClr val="0A5F5A"/>
              </a:solidFill>
            </a:endParaRPr>
          </a:p>
        </p:txBody>
      </p:sp>
      <p:sp>
        <p:nvSpPr>
          <p:cNvPr id="7" name="Flussdiagramm: Magnetplattenspeicher 3">
            <a:extLst>
              <a:ext uri="{FF2B5EF4-FFF2-40B4-BE49-F238E27FC236}">
                <a16:creationId xmlns:a16="http://schemas.microsoft.com/office/drawing/2014/main" id="{AE4A77F5-AA30-DAFA-852E-AE5866EB9FB8}"/>
              </a:ext>
            </a:extLst>
          </p:cNvPr>
          <p:cNvSpPr/>
          <p:nvPr/>
        </p:nvSpPr>
        <p:spPr>
          <a:xfrm>
            <a:off x="551384" y="2778117"/>
            <a:ext cx="2534941" cy="1032220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DWH</a:t>
            </a:r>
          </a:p>
        </p:txBody>
      </p:sp>
      <p:sp>
        <p:nvSpPr>
          <p:cNvPr id="8" name="Rechteck 5">
            <a:extLst>
              <a:ext uri="{FF2B5EF4-FFF2-40B4-BE49-F238E27FC236}">
                <a16:creationId xmlns:a16="http://schemas.microsoft.com/office/drawing/2014/main" id="{246BE1AE-0692-6545-7357-9B29A722165C}"/>
              </a:ext>
            </a:extLst>
          </p:cNvPr>
          <p:cNvSpPr/>
          <p:nvPr/>
        </p:nvSpPr>
        <p:spPr>
          <a:xfrm>
            <a:off x="551385" y="3933056"/>
            <a:ext cx="2534937" cy="452761"/>
          </a:xfrm>
          <a:prstGeom prst="rect">
            <a:avLst/>
          </a:prstGeom>
          <a:solidFill>
            <a:srgbClr val="547F7C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SAP HANA</a:t>
            </a:r>
          </a:p>
        </p:txBody>
      </p:sp>
      <p:sp>
        <p:nvSpPr>
          <p:cNvPr id="9" name="Rechteck 5">
            <a:extLst>
              <a:ext uri="{FF2B5EF4-FFF2-40B4-BE49-F238E27FC236}">
                <a16:creationId xmlns:a16="http://schemas.microsoft.com/office/drawing/2014/main" id="{B0C75860-010B-82E5-7019-4D983D6787A1}"/>
              </a:ext>
            </a:extLst>
          </p:cNvPr>
          <p:cNvSpPr/>
          <p:nvPr/>
        </p:nvSpPr>
        <p:spPr>
          <a:xfrm>
            <a:off x="4943872" y="3933056"/>
            <a:ext cx="2534937" cy="452761"/>
          </a:xfrm>
          <a:prstGeom prst="rect">
            <a:avLst/>
          </a:prstGeom>
          <a:solidFill>
            <a:srgbClr val="F0EB9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GPU-Cluster</a:t>
            </a:r>
          </a:p>
        </p:txBody>
      </p:sp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982DC764-5E66-892B-34F6-626547C97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781" y="2511551"/>
            <a:ext cx="1728192" cy="19470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6BF085E-9EA8-4D54-0937-E7340F073011}"/>
              </a:ext>
            </a:extLst>
          </p:cNvPr>
          <p:cNvSpPr txBox="1"/>
          <p:nvPr/>
        </p:nvSpPr>
        <p:spPr>
          <a:xfrm>
            <a:off x="3208711" y="3643325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dirty="0">
                <a:solidFill>
                  <a:srgbClr val="78DEC8"/>
                </a:solidFill>
              </a:rPr>
              <a:t>Read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FC319E91-8634-453B-F6C0-5063805FEBC8}"/>
              </a:ext>
            </a:extLst>
          </p:cNvPr>
          <p:cNvSpPr/>
          <p:nvPr/>
        </p:nvSpPr>
        <p:spPr>
          <a:xfrm>
            <a:off x="3548575" y="3257344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EC94E0-FB2C-A314-9273-EAF001E830AF}"/>
              </a:ext>
            </a:extLst>
          </p:cNvPr>
          <p:cNvSpPr txBox="1"/>
          <p:nvPr/>
        </p:nvSpPr>
        <p:spPr>
          <a:xfrm>
            <a:off x="7708981" y="3643324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>
                <a:solidFill>
                  <a:srgbClr val="78DEC8"/>
                </a:solidFill>
              </a:rPr>
              <a:t>Write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1DC898BD-365A-60E1-D100-6A1C3D93D0F9}"/>
              </a:ext>
            </a:extLst>
          </p:cNvPr>
          <p:cNvSpPr/>
          <p:nvPr/>
        </p:nvSpPr>
        <p:spPr>
          <a:xfrm>
            <a:off x="8023143" y="3259940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1E168E-23F2-AEAE-5DDE-D1F9DAB4944E}"/>
              </a:ext>
            </a:extLst>
          </p:cNvPr>
          <p:cNvSpPr txBox="1"/>
          <p:nvPr/>
        </p:nvSpPr>
        <p:spPr>
          <a:xfrm>
            <a:off x="1449886" y="1596945"/>
            <a:ext cx="1636436" cy="6820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US" dirty="0" err="1">
                <a:solidFill>
                  <a:schemeClr val="accent2"/>
                </a:solidFill>
              </a:rPr>
              <a:t>Guildelines</a:t>
            </a:r>
            <a:endParaRPr lang="en-US" dirty="0">
              <a:solidFill>
                <a:schemeClr val="accent2"/>
              </a:solidFill>
            </a:endParaRPr>
          </a:p>
          <a:p>
            <a:pPr>
              <a:spcAft>
                <a:spcPts val="900"/>
              </a:spcAft>
            </a:pPr>
            <a:r>
              <a:rPr lang="en-US" dirty="0">
                <a:solidFill>
                  <a:schemeClr val="accent2"/>
                </a:solidFill>
              </a:rPr>
              <a:t>SOPs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43B23-3526-834C-DB75-B578E75B27BB}"/>
              </a:ext>
            </a:extLst>
          </p:cNvPr>
          <p:cNvSpPr txBox="1"/>
          <p:nvPr/>
        </p:nvSpPr>
        <p:spPr>
          <a:xfrm>
            <a:off x="1449886" y="4768774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dirty="0">
                <a:solidFill>
                  <a:schemeClr val="accent2"/>
                </a:solidFill>
              </a:rPr>
              <a:t>Administrative </a:t>
            </a:r>
          </a:p>
          <a:p>
            <a:pPr algn="ctr">
              <a:spcAft>
                <a:spcPts val="900"/>
              </a:spcAft>
            </a:pPr>
            <a:r>
              <a:rPr lang="en-US" dirty="0">
                <a:solidFill>
                  <a:schemeClr val="accent2"/>
                </a:solidFill>
              </a:rPr>
              <a:t>data</a:t>
            </a:r>
          </a:p>
        </p:txBody>
      </p:sp>
      <p:pic>
        <p:nvPicPr>
          <p:cNvPr id="23" name="Graphic 22" descr="Folder Search with solid fill">
            <a:extLst>
              <a:ext uri="{FF2B5EF4-FFF2-40B4-BE49-F238E27FC236}">
                <a16:creationId xmlns:a16="http://schemas.microsoft.com/office/drawing/2014/main" id="{32127246-0276-6AA6-3921-9C22E5D6F9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400" y="4675545"/>
            <a:ext cx="914400" cy="914400"/>
          </a:xfrm>
          <a:prstGeom prst="rect">
            <a:avLst/>
          </a:prstGeom>
        </p:spPr>
      </p:pic>
      <p:pic>
        <p:nvPicPr>
          <p:cNvPr id="25" name="Graphic 24" descr="Books with solid fill">
            <a:extLst>
              <a:ext uri="{FF2B5EF4-FFF2-40B4-BE49-F238E27FC236}">
                <a16:creationId xmlns:a16="http://schemas.microsoft.com/office/drawing/2014/main" id="{C3875F8E-F31D-3637-6265-3ABDE12D00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369" y="1480760"/>
            <a:ext cx="914400" cy="914400"/>
          </a:xfrm>
          <a:prstGeom prst="rect">
            <a:avLst/>
          </a:prstGeom>
        </p:spPr>
      </p:pic>
      <p:sp>
        <p:nvSpPr>
          <p:cNvPr id="26" name="Right Arrow 25">
            <a:extLst>
              <a:ext uri="{FF2B5EF4-FFF2-40B4-BE49-F238E27FC236}">
                <a16:creationId xmlns:a16="http://schemas.microsoft.com/office/drawing/2014/main" id="{FFC75DE5-02BE-3925-9284-647F97BC4182}"/>
              </a:ext>
            </a:extLst>
          </p:cNvPr>
          <p:cNvSpPr/>
          <p:nvPr/>
        </p:nvSpPr>
        <p:spPr>
          <a:xfrm rot="1506983">
            <a:off x="3335844" y="2237085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EE4AAF43-BD42-BF02-F230-061DB9F8C4F1}"/>
              </a:ext>
            </a:extLst>
          </p:cNvPr>
          <p:cNvSpPr/>
          <p:nvPr/>
        </p:nvSpPr>
        <p:spPr>
          <a:xfrm rot="20298229">
            <a:off x="3482377" y="4640044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9DD3A6-B500-7AFF-F8CF-9A07A8472ECC}"/>
              </a:ext>
            </a:extLst>
          </p:cNvPr>
          <p:cNvSpPr txBox="1"/>
          <p:nvPr/>
        </p:nvSpPr>
        <p:spPr>
          <a:xfrm>
            <a:off x="5899724" y="2968987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LLaMA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3.1</a:t>
            </a:r>
          </a:p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Mistral Large 2</a:t>
            </a:r>
          </a:p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…</a:t>
            </a:r>
          </a:p>
          <a:p>
            <a:pPr algn="l"/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840802-2692-C2E4-4E64-75823F204541}"/>
              </a:ext>
            </a:extLst>
          </p:cNvPr>
          <p:cNvSpPr txBox="1"/>
          <p:nvPr/>
        </p:nvSpPr>
        <p:spPr>
          <a:xfrm>
            <a:off x="4931564" y="3257344"/>
            <a:ext cx="588372" cy="343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RAG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FC678D-A5CA-7DDB-4635-041E3E6C65D5}"/>
              </a:ext>
            </a:extLst>
          </p:cNvPr>
          <p:cNvSpPr txBox="1"/>
          <p:nvPr/>
        </p:nvSpPr>
        <p:spPr>
          <a:xfrm>
            <a:off x="5548405" y="3259940"/>
            <a:ext cx="259563" cy="343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78722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B972FE-A73E-A389-6447-9D1BD68F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201A-1812-4092-B053-CBB5F39403EE}" type="datetime1">
              <a:rPr lang="de-CH" smtClean="0"/>
              <a:t>29.10.2024</a:t>
            </a:fld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2CF8A-7545-C3FC-2E8E-1072C5585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8F18-EA86-4D04-9957-8C9591DCEC94}" type="slidenum">
              <a:rPr lang="de-CH" smtClean="0"/>
              <a:pPr/>
              <a:t>19</a:t>
            </a:fld>
            <a:endParaRPr lang="de-CH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29CE06CE-D3A0-9D29-C72E-6E94DCFF0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2206"/>
            <a:ext cx="6085036" cy="6855794"/>
          </a:xfrm>
          <a:prstGeom prst="rect">
            <a:avLst/>
          </a:prstGeom>
        </p:spPr>
      </p:pic>
      <p:sp>
        <p:nvSpPr>
          <p:cNvPr id="8" name="Titel 10">
            <a:extLst>
              <a:ext uri="{FF2B5EF4-FFF2-40B4-BE49-F238E27FC236}">
                <a16:creationId xmlns:a16="http://schemas.microsoft.com/office/drawing/2014/main" id="{01A3459F-8DBC-81E3-8A72-583DD19F1640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USB Co-Pilot</a:t>
            </a:r>
          </a:p>
        </p:txBody>
      </p:sp>
    </p:spTree>
    <p:extLst>
      <p:ext uri="{BB962C8B-B14F-4D97-AF65-F5344CB8AC3E}">
        <p14:creationId xmlns:p14="http://schemas.microsoft.com/office/powerpoint/2010/main" val="186834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E46D73E-3664-380F-0C4B-E1A2D84C8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49413"/>
            <a:ext cx="914400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3600" b="1" kern="0" dirty="0"/>
              <a:t>Framing AI </a:t>
            </a:r>
            <a:r>
              <a:rPr lang="de-DE" sz="3600" b="1" kern="0" dirty="0" err="1"/>
              <a:t>with</a:t>
            </a:r>
            <a:r>
              <a:rPr lang="de-DE" sz="3600" b="1" kern="0" dirty="0"/>
              <a:t> </a:t>
            </a:r>
            <a:r>
              <a:rPr lang="de-DE" sz="3600" b="1" kern="0" dirty="0" err="1"/>
              <a:t>art</a:t>
            </a:r>
            <a:endParaRPr lang="de-DE" sz="3600" b="1" kern="0" dirty="0"/>
          </a:p>
        </p:txBody>
      </p:sp>
    </p:spTree>
    <p:extLst>
      <p:ext uri="{BB962C8B-B14F-4D97-AF65-F5344CB8AC3E}">
        <p14:creationId xmlns:p14="http://schemas.microsoft.com/office/powerpoint/2010/main" val="322929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84CBAA6E-B4B8-C0B3-D2A9-D37E0F78AEC1}"/>
              </a:ext>
            </a:extLst>
          </p:cNvPr>
          <p:cNvSpPr/>
          <p:nvPr/>
        </p:nvSpPr>
        <p:spPr>
          <a:xfrm>
            <a:off x="6623248" y="1983359"/>
            <a:ext cx="3001144" cy="3924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algn="ctr"/>
            <a:r>
              <a:rPr lang="de-CH" sz="2000" b="1" dirty="0" err="1"/>
              <a:t>Analytic</a:t>
            </a:r>
            <a:r>
              <a:rPr lang="de-CH" sz="2000" b="1" dirty="0"/>
              <a:t> </a:t>
            </a:r>
            <a:r>
              <a:rPr lang="de-CH" sz="2000" b="1" dirty="0" err="1"/>
              <a:t>environment</a:t>
            </a:r>
            <a:endParaRPr lang="de-CH" sz="2000" dirty="0">
              <a:cs typeface="Arial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5B74966-435B-D133-EDD6-DEAE623AC1DA}"/>
              </a:ext>
            </a:extLst>
          </p:cNvPr>
          <p:cNvSpPr/>
          <p:nvPr/>
        </p:nvSpPr>
        <p:spPr>
          <a:xfrm>
            <a:off x="2113890" y="1983359"/>
            <a:ext cx="4464496" cy="3924450"/>
          </a:xfrm>
          <a:prstGeom prst="rect">
            <a:avLst/>
          </a:prstGeom>
          <a:solidFill>
            <a:srgbClr val="E2F1EE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algn="ctr"/>
            <a:r>
              <a:rPr lang="de-CH" sz="2000" b="1" dirty="0">
                <a:cs typeface="Arial"/>
              </a:rPr>
              <a:t>Primary </a:t>
            </a:r>
            <a:r>
              <a:rPr lang="de-CH" sz="2000" b="1" dirty="0" err="1">
                <a:cs typeface="Arial"/>
              </a:rPr>
              <a:t>systems</a:t>
            </a:r>
            <a:endParaRPr lang="de-CH" sz="2000" b="1" dirty="0">
              <a:cs typeface="Arial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5BC990B-571B-C755-C45D-4A0C1CE9A1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3" t="7143" r="21252" b="46382"/>
          <a:stretch/>
        </p:blipFill>
        <p:spPr>
          <a:xfrm>
            <a:off x="194593" y="5077989"/>
            <a:ext cx="1863939" cy="94329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3681AD2-0CF1-1A85-7F25-415197430C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297" t="4911" r="15717" b="6376"/>
          <a:stretch/>
        </p:blipFill>
        <p:spPr>
          <a:xfrm>
            <a:off x="126634" y="4040469"/>
            <a:ext cx="1863939" cy="1020729"/>
          </a:xfrm>
          <a:prstGeom prst="rect">
            <a:avLst/>
          </a:prstGeom>
        </p:spPr>
      </p:pic>
      <p:sp>
        <p:nvSpPr>
          <p:cNvPr id="4" name="Flussdiagramm: Magnetplattenspeicher 3">
            <a:extLst>
              <a:ext uri="{FF2B5EF4-FFF2-40B4-BE49-F238E27FC236}">
                <a16:creationId xmlns:a16="http://schemas.microsoft.com/office/drawing/2014/main" id="{1C8D5EB3-2B4D-144B-A946-A2768C1B481D}"/>
              </a:ext>
            </a:extLst>
          </p:cNvPr>
          <p:cNvSpPr/>
          <p:nvPr/>
        </p:nvSpPr>
        <p:spPr>
          <a:xfrm>
            <a:off x="6883560" y="4120972"/>
            <a:ext cx="2534941" cy="1032220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DWH</a:t>
            </a:r>
          </a:p>
        </p:txBody>
      </p:sp>
      <p:sp>
        <p:nvSpPr>
          <p:cNvPr id="5" name="Flussdiagramm: Magnetplattenspeicher 4">
            <a:extLst>
              <a:ext uri="{FF2B5EF4-FFF2-40B4-BE49-F238E27FC236}">
                <a16:creationId xmlns:a16="http://schemas.microsoft.com/office/drawing/2014/main" id="{2EAB3018-9F9F-7558-6516-1B9A5BDBA86E}"/>
              </a:ext>
            </a:extLst>
          </p:cNvPr>
          <p:cNvSpPr/>
          <p:nvPr/>
        </p:nvSpPr>
        <p:spPr>
          <a:xfrm>
            <a:off x="3770162" y="4120972"/>
            <a:ext cx="2685790" cy="1000878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547F7C"/>
            </a:solidFill>
            <a:prstDash val="soli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de-CH" sz="1400" dirty="0">
                <a:solidFill>
                  <a:srgbClr val="0A5F5A"/>
                </a:solidFill>
                <a:latin typeface="Arial" panose="020B0604020202020204"/>
                <a:cs typeface="Arial"/>
              </a:rPr>
              <a:t>CDR</a:t>
            </a:r>
            <a:endParaRPr lang="de-CH" sz="1400" dirty="0">
              <a:solidFill>
                <a:srgbClr val="0A5F5A"/>
              </a:solidFill>
              <a:latin typeface="Arial" panose="020B0604020202020204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AA018F0-03E4-2A14-F0F7-66DF716EEACD}"/>
              </a:ext>
            </a:extLst>
          </p:cNvPr>
          <p:cNvSpPr/>
          <p:nvPr/>
        </p:nvSpPr>
        <p:spPr>
          <a:xfrm>
            <a:off x="6883561" y="5275911"/>
            <a:ext cx="2534937" cy="452761"/>
          </a:xfrm>
          <a:prstGeom prst="rect">
            <a:avLst/>
          </a:prstGeom>
          <a:solidFill>
            <a:srgbClr val="547F7C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SAP HANA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86BE566-18E3-C460-2D21-99C974A034EE}"/>
              </a:ext>
            </a:extLst>
          </p:cNvPr>
          <p:cNvSpPr/>
          <p:nvPr/>
        </p:nvSpPr>
        <p:spPr>
          <a:xfrm>
            <a:off x="2336112" y="5275911"/>
            <a:ext cx="4119839" cy="452761"/>
          </a:xfrm>
          <a:prstGeom prst="rect">
            <a:avLst/>
          </a:prstGeom>
          <a:solidFill>
            <a:srgbClr val="A0D4CA"/>
          </a:solidFill>
          <a:ln>
            <a:noFill/>
            <a:prstDash val="dash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kumimoji="0" lang="de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openEHR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Framework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105FAEF-03E6-B2AE-F90C-CB410A4FEE5F}"/>
              </a:ext>
            </a:extLst>
          </p:cNvPr>
          <p:cNvSpPr/>
          <p:nvPr/>
        </p:nvSpPr>
        <p:spPr>
          <a:xfrm>
            <a:off x="2356384" y="4102451"/>
            <a:ext cx="1289946" cy="972526"/>
          </a:xfrm>
          <a:prstGeom prst="rect">
            <a:avLst/>
          </a:prstGeom>
          <a:solidFill>
            <a:srgbClr val="A0D4CA"/>
          </a:solidFill>
          <a:ln>
            <a:noFill/>
            <a:prstDash val="dash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Daten-</a:t>
            </a:r>
            <a:r>
              <a:rPr kumimoji="0" lang="de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definitions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A5F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dirty="0">
                <a:solidFill>
                  <a:srgbClr val="0A5F5A"/>
                </a:solidFill>
                <a:latin typeface="Arial" panose="020B0604020202020204"/>
              </a:rPr>
              <a:t>Katalog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A5F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8CE3B5F-BABF-7656-1F21-4CE6F8F11877}"/>
              </a:ext>
            </a:extLst>
          </p:cNvPr>
          <p:cNvSpPr/>
          <p:nvPr/>
        </p:nvSpPr>
        <p:spPr>
          <a:xfrm>
            <a:off x="2336112" y="2797772"/>
            <a:ext cx="1289946" cy="1103745"/>
          </a:xfrm>
          <a:prstGeom prst="rect">
            <a:avLst/>
          </a:prstGeom>
          <a:solidFill>
            <a:srgbClr val="A0D4CA"/>
          </a:solidFill>
          <a:ln>
            <a:noFill/>
            <a:prstDash val="dash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Formular-Designer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9C631B9-D15A-C3B5-6EB7-15AC16A7BB48}"/>
              </a:ext>
            </a:extLst>
          </p:cNvPr>
          <p:cNvSpPr/>
          <p:nvPr/>
        </p:nvSpPr>
        <p:spPr>
          <a:xfrm>
            <a:off x="3756817" y="2758249"/>
            <a:ext cx="2689610" cy="820053"/>
          </a:xfrm>
          <a:prstGeom prst="rect">
            <a:avLst/>
          </a:prstGeom>
          <a:solidFill>
            <a:srgbClr val="547F7C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defRPr/>
            </a:pPr>
            <a:r>
              <a:rPr lang="de-CH" sz="1400" dirty="0">
                <a:solidFill>
                  <a:prstClr val="white"/>
                </a:solidFill>
                <a:latin typeface="Arial" panose="020B0604020202020204"/>
              </a:rPr>
              <a:t>Klinische 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Apps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250817F-F66E-3661-6F57-6C5988514C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420"/>
          <a:stretch/>
        </p:blipFill>
        <p:spPr>
          <a:xfrm>
            <a:off x="9846945" y="2424967"/>
            <a:ext cx="2180360" cy="2374550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6EC19C20-F3E6-799A-6437-DDC04AA2D952}"/>
              </a:ext>
            </a:extLst>
          </p:cNvPr>
          <p:cNvSpPr/>
          <p:nvPr/>
        </p:nvSpPr>
        <p:spPr>
          <a:xfrm>
            <a:off x="6883561" y="2758249"/>
            <a:ext cx="2534941" cy="789331"/>
          </a:xfrm>
          <a:prstGeom prst="rect">
            <a:avLst/>
          </a:prstGeom>
          <a:solidFill>
            <a:srgbClr val="547F7C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dirty="0">
                <a:solidFill>
                  <a:prstClr val="white"/>
                </a:solidFill>
                <a:latin typeface="Arial" panose="020B0604020202020204"/>
              </a:rPr>
              <a:t>Analytische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-Apps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59FC815-3237-D2F3-BAF6-527FD746764D}"/>
              </a:ext>
            </a:extLst>
          </p:cNvPr>
          <p:cNvCxnSpPr>
            <a:cxnSpLocks/>
          </p:cNvCxnSpPr>
          <p:nvPr/>
        </p:nvCxnSpPr>
        <p:spPr>
          <a:xfrm>
            <a:off x="6394094" y="4546950"/>
            <a:ext cx="504000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feil: nach oben 16">
            <a:extLst>
              <a:ext uri="{FF2B5EF4-FFF2-40B4-BE49-F238E27FC236}">
                <a16:creationId xmlns:a16="http://schemas.microsoft.com/office/drawing/2014/main" id="{3921242D-1EB3-6788-AA79-D810F5BA0656}"/>
              </a:ext>
            </a:extLst>
          </p:cNvPr>
          <p:cNvSpPr/>
          <p:nvPr/>
        </p:nvSpPr>
        <p:spPr>
          <a:xfrm>
            <a:off x="7867209" y="3545446"/>
            <a:ext cx="504144" cy="559502"/>
          </a:xfrm>
          <a:prstGeom prst="upArrow">
            <a:avLst/>
          </a:prstGeom>
          <a:solidFill>
            <a:srgbClr val="A0D4CA"/>
          </a:solidFill>
          <a:ln>
            <a:solidFill>
              <a:srgbClr val="547F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Pfeil: nach oben und unten 17">
            <a:extLst>
              <a:ext uri="{FF2B5EF4-FFF2-40B4-BE49-F238E27FC236}">
                <a16:creationId xmlns:a16="http://schemas.microsoft.com/office/drawing/2014/main" id="{AE1E6F34-C196-B828-CB1A-08CB9950760F}"/>
              </a:ext>
            </a:extLst>
          </p:cNvPr>
          <p:cNvSpPr/>
          <p:nvPr/>
        </p:nvSpPr>
        <p:spPr>
          <a:xfrm>
            <a:off x="4881115" y="3565318"/>
            <a:ext cx="442213" cy="558845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A0D4CA"/>
          </a:solidFill>
          <a:ln>
            <a:solidFill>
              <a:srgbClr val="547F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81B4E8D-87A2-85DA-C147-0C6C6A938D2A}"/>
              </a:ext>
            </a:extLst>
          </p:cNvPr>
          <p:cNvSpPr/>
          <p:nvPr/>
        </p:nvSpPr>
        <p:spPr>
          <a:xfrm>
            <a:off x="5216880" y="3603893"/>
            <a:ext cx="792000" cy="452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/>
              <a:t>Read/Write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76135E3-DC2B-1A55-A400-00CCD0496042}"/>
              </a:ext>
            </a:extLst>
          </p:cNvPr>
          <p:cNvSpPr/>
          <p:nvPr/>
        </p:nvSpPr>
        <p:spPr>
          <a:xfrm>
            <a:off x="8327456" y="3652846"/>
            <a:ext cx="716345" cy="452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/>
              <a:t>Read</a:t>
            </a:r>
          </a:p>
        </p:txBody>
      </p:sp>
      <p:pic>
        <p:nvPicPr>
          <p:cNvPr id="23" name="Picture 2" descr="The Logo of SPHN">
            <a:extLst>
              <a:ext uri="{FF2B5EF4-FFF2-40B4-BE49-F238E27FC236}">
                <a16:creationId xmlns:a16="http://schemas.microsoft.com/office/drawing/2014/main" id="{CC3DD8CA-2F15-DCFA-B403-F43FB027F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754" y="4892005"/>
            <a:ext cx="147637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6539963D-7D6C-E85F-409F-C024259A08C7}"/>
              </a:ext>
            </a:extLst>
          </p:cNvPr>
          <p:cNvCxnSpPr/>
          <p:nvPr/>
        </p:nvCxnSpPr>
        <p:spPr>
          <a:xfrm>
            <a:off x="9482510" y="4618426"/>
            <a:ext cx="482474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fik 24">
            <a:extLst>
              <a:ext uri="{FF2B5EF4-FFF2-40B4-BE49-F238E27FC236}">
                <a16:creationId xmlns:a16="http://schemas.microsoft.com/office/drawing/2014/main" id="{B3A4226A-8FBA-86D2-42DD-8068BEEF74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753" t="31264" r="40421" b="38485"/>
          <a:stretch/>
        </p:blipFill>
        <p:spPr>
          <a:xfrm>
            <a:off x="11454763" y="5156606"/>
            <a:ext cx="478799" cy="492489"/>
          </a:xfrm>
          <a:prstGeom prst="rect">
            <a:avLst/>
          </a:prstGeom>
        </p:spPr>
      </p:pic>
      <p:sp>
        <p:nvSpPr>
          <p:cNvPr id="58" name="Gleichschenkliges Dreieck 57">
            <a:extLst>
              <a:ext uri="{FF2B5EF4-FFF2-40B4-BE49-F238E27FC236}">
                <a16:creationId xmlns:a16="http://schemas.microsoft.com/office/drawing/2014/main" id="{324FEEAE-30EC-0467-D57A-27CE46C626DF}"/>
              </a:ext>
            </a:extLst>
          </p:cNvPr>
          <p:cNvSpPr/>
          <p:nvPr/>
        </p:nvSpPr>
        <p:spPr>
          <a:xfrm>
            <a:off x="2128253" y="1449456"/>
            <a:ext cx="7510502" cy="504409"/>
          </a:xfrm>
          <a:prstGeom prst="triangle">
            <a:avLst/>
          </a:prstGeom>
          <a:solidFill>
            <a:srgbClr val="A0D4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59" name="Picture 4" descr="propatient Forschungsstiftung Universitätsspital Basel - Die propatient ...">
            <a:extLst>
              <a:ext uri="{FF2B5EF4-FFF2-40B4-BE49-F238E27FC236}">
                <a16:creationId xmlns:a16="http://schemas.microsoft.com/office/drawing/2014/main" id="{B7547B54-4FE5-CE47-F801-5183A9B25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995" y="1639260"/>
            <a:ext cx="1242583" cy="21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hteck 62">
            <a:extLst>
              <a:ext uri="{FF2B5EF4-FFF2-40B4-BE49-F238E27FC236}">
                <a16:creationId xmlns:a16="http://schemas.microsoft.com/office/drawing/2014/main" id="{A4553ABF-C6A9-CFC1-820E-D210F26DE954}"/>
              </a:ext>
            </a:extLst>
          </p:cNvPr>
          <p:cNvSpPr/>
          <p:nvPr/>
        </p:nvSpPr>
        <p:spPr>
          <a:xfrm>
            <a:off x="4576780" y="3062117"/>
            <a:ext cx="588467" cy="437436"/>
          </a:xfrm>
          <a:prstGeom prst="rect">
            <a:avLst/>
          </a:prstGeom>
          <a:solidFill>
            <a:srgbClr val="A0D4CA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KIS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511A3B28-5F56-E937-44A3-2E153FF12860}"/>
              </a:ext>
            </a:extLst>
          </p:cNvPr>
          <p:cNvSpPr/>
          <p:nvPr/>
        </p:nvSpPr>
        <p:spPr>
          <a:xfrm>
            <a:off x="5932671" y="3062117"/>
            <a:ext cx="367065" cy="437436"/>
          </a:xfrm>
          <a:prstGeom prst="rect">
            <a:avLst/>
          </a:prstGeom>
          <a:solidFill>
            <a:srgbClr val="A0D4CA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547F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..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C45566E2-B7BE-8567-7DC7-473DC69D8514}"/>
              </a:ext>
            </a:extLst>
          </p:cNvPr>
          <p:cNvSpPr/>
          <p:nvPr/>
        </p:nvSpPr>
        <p:spPr>
          <a:xfrm>
            <a:off x="6971464" y="3085752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CC568C84-CE91-9DCB-718B-5F271AB0E8C0}"/>
              </a:ext>
            </a:extLst>
          </p:cNvPr>
          <p:cNvSpPr/>
          <p:nvPr/>
        </p:nvSpPr>
        <p:spPr>
          <a:xfrm>
            <a:off x="7847549" y="3075541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11F8DCF-0DA0-4CB2-72F0-8F90AB9F27FC}"/>
              </a:ext>
            </a:extLst>
          </p:cNvPr>
          <p:cNvSpPr/>
          <p:nvPr/>
        </p:nvSpPr>
        <p:spPr>
          <a:xfrm>
            <a:off x="8723634" y="3067498"/>
            <a:ext cx="608200" cy="389611"/>
          </a:xfrm>
          <a:prstGeom prst="rect">
            <a:avLst/>
          </a:prstGeom>
          <a:solidFill>
            <a:srgbClr val="A0D4CA"/>
          </a:solidFill>
          <a:ln>
            <a:solidFill>
              <a:srgbClr val="547F7C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1108CEA4-6B5D-4F02-6476-76A17CC45B9D}"/>
              </a:ext>
            </a:extLst>
          </p:cNvPr>
          <p:cNvCxnSpPr>
            <a:cxnSpLocks/>
          </p:cNvCxnSpPr>
          <p:nvPr/>
        </p:nvCxnSpPr>
        <p:spPr>
          <a:xfrm flipH="1">
            <a:off x="1711826" y="4936584"/>
            <a:ext cx="422851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hteck 72">
            <a:extLst>
              <a:ext uri="{FF2B5EF4-FFF2-40B4-BE49-F238E27FC236}">
                <a16:creationId xmlns:a16="http://schemas.microsoft.com/office/drawing/2014/main" id="{044DA514-F706-01D5-DCD7-8D9419C088BF}"/>
              </a:ext>
            </a:extLst>
          </p:cNvPr>
          <p:cNvSpPr/>
          <p:nvPr/>
        </p:nvSpPr>
        <p:spPr>
          <a:xfrm>
            <a:off x="3801679" y="3056123"/>
            <a:ext cx="710467" cy="448679"/>
          </a:xfrm>
          <a:prstGeom prst="rect">
            <a:avLst/>
          </a:prstGeom>
          <a:solidFill>
            <a:srgbClr val="A0D4CA"/>
          </a:solidFill>
          <a:ln>
            <a:noFill/>
            <a:prstDash val="soli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Forms</a:t>
            </a: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F9DF9728-2DBA-9041-9BAA-5BBFAA546462}"/>
              </a:ext>
            </a:extLst>
          </p:cNvPr>
          <p:cNvCxnSpPr>
            <a:cxnSpLocks/>
          </p:cNvCxnSpPr>
          <p:nvPr/>
        </p:nvCxnSpPr>
        <p:spPr>
          <a:xfrm flipH="1">
            <a:off x="6368811" y="4844646"/>
            <a:ext cx="504000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BE8E97AE-AD00-8D15-A2CF-6615D11544F9}"/>
              </a:ext>
            </a:extLst>
          </p:cNvPr>
          <p:cNvSpPr/>
          <p:nvPr/>
        </p:nvSpPr>
        <p:spPr>
          <a:xfrm>
            <a:off x="10040822" y="1914872"/>
            <a:ext cx="1792605" cy="414779"/>
          </a:xfrm>
          <a:prstGeom prst="roundRect">
            <a:avLst/>
          </a:prstGeom>
          <a:solidFill>
            <a:srgbClr val="547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prstClr val="white"/>
                </a:solidFill>
                <a:latin typeface="Arial" panose="020B0604020202020204"/>
              </a:rPr>
              <a:t>Registries</a:t>
            </a:r>
            <a:endParaRPr lang="de-CH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827B5735-C086-0896-694A-F220F3B28EFA}"/>
              </a:ext>
            </a:extLst>
          </p:cNvPr>
          <p:cNvCxnSpPr/>
          <p:nvPr/>
        </p:nvCxnSpPr>
        <p:spPr>
          <a:xfrm>
            <a:off x="9482510" y="3051723"/>
            <a:ext cx="482474" cy="0"/>
          </a:xfrm>
          <a:prstGeom prst="straightConnector1">
            <a:avLst/>
          </a:prstGeom>
          <a:ln w="57150">
            <a:solidFill>
              <a:srgbClr val="547F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el 10">
            <a:extLst>
              <a:ext uri="{FF2B5EF4-FFF2-40B4-BE49-F238E27FC236}">
                <a16:creationId xmlns:a16="http://schemas.microsoft.com/office/drawing/2014/main" id="{FBE23781-80B2-8542-CCD7-15C2161A7E77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Future </a:t>
            </a:r>
            <a:r>
              <a:rPr lang="de-CH" sz="3600" b="1" dirty="0" err="1">
                <a:solidFill>
                  <a:srgbClr val="0A5F5A"/>
                </a:solidFill>
              </a:rPr>
              <a:t>state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</a:p>
        </p:txBody>
      </p:sp>
      <p:sp>
        <p:nvSpPr>
          <p:cNvPr id="21" name="Rechteck 68">
            <a:extLst>
              <a:ext uri="{FF2B5EF4-FFF2-40B4-BE49-F238E27FC236}">
                <a16:creationId xmlns:a16="http://schemas.microsoft.com/office/drawing/2014/main" id="{4FA1B635-47F8-D7DF-639F-64A8C08ED4D1}"/>
              </a:ext>
            </a:extLst>
          </p:cNvPr>
          <p:cNvSpPr/>
          <p:nvPr/>
        </p:nvSpPr>
        <p:spPr>
          <a:xfrm>
            <a:off x="5239744" y="3057316"/>
            <a:ext cx="608200" cy="447486"/>
          </a:xfrm>
          <a:prstGeom prst="rect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6" name="Content Placeholder 8">
            <a:extLst>
              <a:ext uri="{FF2B5EF4-FFF2-40B4-BE49-F238E27FC236}">
                <a16:creationId xmlns:a16="http://schemas.microsoft.com/office/drawing/2014/main" id="{5855AF1F-900F-1DD7-11D0-E82D06AE00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993" y="3112438"/>
            <a:ext cx="298268" cy="33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64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9F1FB-027B-C9F1-5177-1E9824D8D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0">
            <a:extLst>
              <a:ext uri="{FF2B5EF4-FFF2-40B4-BE49-F238E27FC236}">
                <a16:creationId xmlns:a16="http://schemas.microsoft.com/office/drawing/2014/main" id="{A5F9CA69-894F-2E06-3A11-0829C0F587D0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 err="1">
                <a:solidFill>
                  <a:srgbClr val="0A5F5A"/>
                </a:solidFill>
              </a:rPr>
              <a:t>Full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clinical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integration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as</a:t>
            </a:r>
            <a:r>
              <a:rPr lang="de-CH" sz="3600" b="1" dirty="0">
                <a:solidFill>
                  <a:srgbClr val="0A5F5A"/>
                </a:solidFill>
              </a:rPr>
              <a:t> a </a:t>
            </a:r>
            <a:r>
              <a:rPr lang="de-CH" sz="3600" b="1" dirty="0" err="1">
                <a:solidFill>
                  <a:srgbClr val="0A5F5A"/>
                </a:solidFill>
              </a:rPr>
              <a:t>system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that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supports</a:t>
            </a:r>
            <a:r>
              <a:rPr lang="de-CH" sz="3600" b="1" dirty="0">
                <a:solidFill>
                  <a:srgbClr val="0A5F5A"/>
                </a:solidFill>
              </a:rPr>
              <a:t> high </a:t>
            </a:r>
            <a:r>
              <a:rPr lang="de-CH" sz="3600" b="1" dirty="0" err="1">
                <a:solidFill>
                  <a:srgbClr val="0A5F5A"/>
                </a:solidFill>
              </a:rPr>
              <a:t>quality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data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  <a:r>
              <a:rPr lang="de-CH" sz="3600" b="1" dirty="0" err="1">
                <a:solidFill>
                  <a:srgbClr val="0A5F5A"/>
                </a:solidFill>
              </a:rPr>
              <a:t>generation</a:t>
            </a:r>
            <a:r>
              <a:rPr lang="de-CH" sz="3600" b="1" dirty="0">
                <a:solidFill>
                  <a:srgbClr val="0A5F5A"/>
                </a:solidFill>
              </a:rPr>
              <a:t> </a:t>
            </a:r>
          </a:p>
          <a:p>
            <a:endParaRPr lang="de-CH" sz="2400" dirty="0">
              <a:solidFill>
                <a:srgbClr val="0A5F5A"/>
              </a:solidFill>
            </a:endParaRPr>
          </a:p>
        </p:txBody>
      </p:sp>
      <p:sp>
        <p:nvSpPr>
          <p:cNvPr id="7" name="Flussdiagramm: Magnetplattenspeicher 3">
            <a:extLst>
              <a:ext uri="{FF2B5EF4-FFF2-40B4-BE49-F238E27FC236}">
                <a16:creationId xmlns:a16="http://schemas.microsoft.com/office/drawing/2014/main" id="{49AB932F-833C-AEF3-5AC6-05CB44AD871E}"/>
              </a:ext>
            </a:extLst>
          </p:cNvPr>
          <p:cNvSpPr/>
          <p:nvPr/>
        </p:nvSpPr>
        <p:spPr>
          <a:xfrm>
            <a:off x="551381" y="3157355"/>
            <a:ext cx="2534941" cy="1032220"/>
          </a:xfrm>
          <a:prstGeom prst="flowChartMagneticDisk">
            <a:avLst/>
          </a:prstGeom>
          <a:solidFill>
            <a:srgbClr val="A0D4CA"/>
          </a:solidFill>
          <a:ln>
            <a:solidFill>
              <a:srgbClr val="0A5F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CDR</a:t>
            </a:r>
          </a:p>
        </p:txBody>
      </p:sp>
      <p:sp>
        <p:nvSpPr>
          <p:cNvPr id="9" name="Rechteck 5">
            <a:extLst>
              <a:ext uri="{FF2B5EF4-FFF2-40B4-BE49-F238E27FC236}">
                <a16:creationId xmlns:a16="http://schemas.microsoft.com/office/drawing/2014/main" id="{5DCF52EF-5BB5-44FD-F626-5496E5B7DE6E}"/>
              </a:ext>
            </a:extLst>
          </p:cNvPr>
          <p:cNvSpPr/>
          <p:nvPr/>
        </p:nvSpPr>
        <p:spPr>
          <a:xfrm>
            <a:off x="4943872" y="3933056"/>
            <a:ext cx="2534937" cy="452761"/>
          </a:xfrm>
          <a:prstGeom prst="rect">
            <a:avLst/>
          </a:prstGeom>
          <a:solidFill>
            <a:srgbClr val="F0EB9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A5F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GPU-Cluster</a:t>
            </a:r>
          </a:p>
        </p:txBody>
      </p:sp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1378FC84-B57A-0E40-342F-EA8B7E8CBA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781" y="2511551"/>
            <a:ext cx="1728192" cy="19470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5653A37-3E93-E7A9-31A0-4AFF72570878}"/>
              </a:ext>
            </a:extLst>
          </p:cNvPr>
          <p:cNvSpPr txBox="1"/>
          <p:nvPr/>
        </p:nvSpPr>
        <p:spPr>
          <a:xfrm>
            <a:off x="3200722" y="4155532"/>
            <a:ext cx="1636436" cy="6820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dirty="0">
                <a:solidFill>
                  <a:srgbClr val="78DEC8"/>
                </a:solidFill>
              </a:rPr>
              <a:t>Read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76E5F1D7-B74E-E735-ECD0-0548709D3696}"/>
              </a:ext>
            </a:extLst>
          </p:cNvPr>
          <p:cNvSpPr/>
          <p:nvPr/>
        </p:nvSpPr>
        <p:spPr>
          <a:xfrm>
            <a:off x="3540586" y="3769551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9FB451-2D33-A3CA-F81C-3994B63E5E91}"/>
              </a:ext>
            </a:extLst>
          </p:cNvPr>
          <p:cNvSpPr txBox="1"/>
          <p:nvPr/>
        </p:nvSpPr>
        <p:spPr>
          <a:xfrm>
            <a:off x="7728723" y="4189575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>
                <a:solidFill>
                  <a:srgbClr val="78DEC8"/>
                </a:solidFill>
              </a:rPr>
              <a:t>Delivers</a:t>
            </a:r>
          </a:p>
          <a:p>
            <a:pPr algn="ctr"/>
            <a:r>
              <a:rPr lang="en-US" dirty="0">
                <a:solidFill>
                  <a:srgbClr val="78DEC8"/>
                </a:solidFill>
              </a:rPr>
              <a:t>Information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FF03CC58-44B1-4041-E311-78A65897DD29}"/>
              </a:ext>
            </a:extLst>
          </p:cNvPr>
          <p:cNvSpPr/>
          <p:nvPr/>
        </p:nvSpPr>
        <p:spPr>
          <a:xfrm>
            <a:off x="8043133" y="3846264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8ABFE7-1A79-5047-1C39-29ABAAB7A013}"/>
              </a:ext>
            </a:extLst>
          </p:cNvPr>
          <p:cNvSpPr txBox="1"/>
          <p:nvPr/>
        </p:nvSpPr>
        <p:spPr>
          <a:xfrm>
            <a:off x="1449886" y="1632484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US" dirty="0" err="1">
                <a:solidFill>
                  <a:schemeClr val="accent2"/>
                </a:solidFill>
              </a:rPr>
              <a:t>Guildelines</a:t>
            </a:r>
            <a:endParaRPr lang="en-US" dirty="0">
              <a:solidFill>
                <a:schemeClr val="accent2"/>
              </a:solidFill>
            </a:endParaRPr>
          </a:p>
          <a:p>
            <a:pPr>
              <a:spcAft>
                <a:spcPts val="900"/>
              </a:spcAft>
            </a:pPr>
            <a:r>
              <a:rPr lang="en-US" dirty="0">
                <a:solidFill>
                  <a:schemeClr val="accent2"/>
                </a:solidFill>
              </a:rPr>
              <a:t>SOPs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DFF316-A251-21C0-7C0A-F0D77F4751B2}"/>
              </a:ext>
            </a:extLst>
          </p:cNvPr>
          <p:cNvSpPr txBox="1"/>
          <p:nvPr/>
        </p:nvSpPr>
        <p:spPr>
          <a:xfrm>
            <a:off x="1334800" y="4786906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dirty="0">
                <a:solidFill>
                  <a:schemeClr val="accent2"/>
                </a:solidFill>
              </a:rPr>
              <a:t>Administrative </a:t>
            </a:r>
          </a:p>
          <a:p>
            <a:pPr algn="ctr">
              <a:spcAft>
                <a:spcPts val="900"/>
              </a:spcAft>
            </a:pPr>
            <a:r>
              <a:rPr lang="en-US" dirty="0">
                <a:solidFill>
                  <a:schemeClr val="accent2"/>
                </a:solidFill>
              </a:rPr>
              <a:t>data</a:t>
            </a:r>
          </a:p>
        </p:txBody>
      </p:sp>
      <p:pic>
        <p:nvPicPr>
          <p:cNvPr id="23" name="Graphic 22" descr="Folder Search with solid fill">
            <a:extLst>
              <a:ext uri="{FF2B5EF4-FFF2-40B4-BE49-F238E27FC236}">
                <a16:creationId xmlns:a16="http://schemas.microsoft.com/office/drawing/2014/main" id="{ECB78483-A5E0-C766-65CB-78A2BED06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400" y="4675545"/>
            <a:ext cx="914400" cy="914400"/>
          </a:xfrm>
          <a:prstGeom prst="rect">
            <a:avLst/>
          </a:prstGeom>
        </p:spPr>
      </p:pic>
      <p:pic>
        <p:nvPicPr>
          <p:cNvPr id="25" name="Graphic 24" descr="Books with solid fill">
            <a:extLst>
              <a:ext uri="{FF2B5EF4-FFF2-40B4-BE49-F238E27FC236}">
                <a16:creationId xmlns:a16="http://schemas.microsoft.com/office/drawing/2014/main" id="{FEF20C33-0B20-6C68-40D0-21E212AEAF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369" y="1480760"/>
            <a:ext cx="914400" cy="914400"/>
          </a:xfrm>
          <a:prstGeom prst="rect">
            <a:avLst/>
          </a:prstGeom>
        </p:spPr>
      </p:pic>
      <p:sp>
        <p:nvSpPr>
          <p:cNvPr id="26" name="Right Arrow 25">
            <a:extLst>
              <a:ext uri="{FF2B5EF4-FFF2-40B4-BE49-F238E27FC236}">
                <a16:creationId xmlns:a16="http://schemas.microsoft.com/office/drawing/2014/main" id="{7B8FF51B-93D1-CA57-454B-E38C6CF7D883}"/>
              </a:ext>
            </a:extLst>
          </p:cNvPr>
          <p:cNvSpPr/>
          <p:nvPr/>
        </p:nvSpPr>
        <p:spPr>
          <a:xfrm rot="1506983">
            <a:off x="3335844" y="2237085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3A58B249-3998-725C-47CF-599E3A266C40}"/>
              </a:ext>
            </a:extLst>
          </p:cNvPr>
          <p:cNvSpPr/>
          <p:nvPr/>
        </p:nvSpPr>
        <p:spPr>
          <a:xfrm rot="20298229">
            <a:off x="3486028" y="4961088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1B5E90-E302-5494-8BC5-5E0ED8314AA2}"/>
              </a:ext>
            </a:extLst>
          </p:cNvPr>
          <p:cNvSpPr txBox="1"/>
          <p:nvPr/>
        </p:nvSpPr>
        <p:spPr>
          <a:xfrm>
            <a:off x="3200722" y="2972475"/>
            <a:ext cx="1636436" cy="6820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dirty="0">
                <a:solidFill>
                  <a:srgbClr val="78DEC8"/>
                </a:solidFill>
              </a:rPr>
              <a:t>Write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CA7D95CF-3054-A5EF-4290-B748B41423C0}"/>
              </a:ext>
            </a:extLst>
          </p:cNvPr>
          <p:cNvSpPr/>
          <p:nvPr/>
        </p:nvSpPr>
        <p:spPr>
          <a:xfrm rot="10800000">
            <a:off x="3546900" y="3317807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7B801-9170-C6E4-059F-BAE79DCA2034}"/>
              </a:ext>
            </a:extLst>
          </p:cNvPr>
          <p:cNvSpPr txBox="1"/>
          <p:nvPr/>
        </p:nvSpPr>
        <p:spPr>
          <a:xfrm>
            <a:off x="7688735" y="2966034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>
                <a:solidFill>
                  <a:srgbClr val="78DEC8"/>
                </a:solidFill>
              </a:rPr>
              <a:t>Documentation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99AC308E-7CEA-D2C1-A463-06102B582A35}"/>
              </a:ext>
            </a:extLst>
          </p:cNvPr>
          <p:cNvSpPr/>
          <p:nvPr/>
        </p:nvSpPr>
        <p:spPr>
          <a:xfrm rot="10800000">
            <a:off x="8018905" y="3330153"/>
            <a:ext cx="1008112" cy="34331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78D61D-8E1B-730C-483A-A66F0CA949C3}"/>
              </a:ext>
            </a:extLst>
          </p:cNvPr>
          <p:cNvSpPr txBox="1"/>
          <p:nvPr/>
        </p:nvSpPr>
        <p:spPr>
          <a:xfrm>
            <a:off x="5899724" y="2968987"/>
            <a:ext cx="1636436" cy="103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LLaMA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3.1</a:t>
            </a:r>
          </a:p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Mistral Large 2</a:t>
            </a:r>
          </a:p>
          <a:p>
            <a:pPr algn="l"/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Weitere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11EF26-450A-FDC8-B290-B17157DF257B}"/>
              </a:ext>
            </a:extLst>
          </p:cNvPr>
          <p:cNvSpPr txBox="1"/>
          <p:nvPr/>
        </p:nvSpPr>
        <p:spPr>
          <a:xfrm>
            <a:off x="4931564" y="3257344"/>
            <a:ext cx="588372" cy="343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RAG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E672B9-1A59-E3B9-5F57-8FAA714629C6}"/>
              </a:ext>
            </a:extLst>
          </p:cNvPr>
          <p:cNvSpPr txBox="1"/>
          <p:nvPr/>
        </p:nvSpPr>
        <p:spPr>
          <a:xfrm>
            <a:off x="5548405" y="3259940"/>
            <a:ext cx="259563" cy="343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33162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0">
            <a:extLst>
              <a:ext uri="{FF2B5EF4-FFF2-40B4-BE49-F238E27FC236}">
                <a16:creationId xmlns:a16="http://schemas.microsoft.com/office/drawing/2014/main" id="{3FDF3749-97C3-202F-7E73-744E83EAB7DE}"/>
              </a:ext>
            </a:extLst>
          </p:cNvPr>
          <p:cNvSpPr txBox="1">
            <a:spLocks/>
          </p:cNvSpPr>
          <p:nvPr/>
        </p:nvSpPr>
        <p:spPr>
          <a:xfrm>
            <a:off x="407369" y="404664"/>
            <a:ext cx="11376644" cy="682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600" b="1" dirty="0">
                <a:solidFill>
                  <a:srgbClr val="0A5F5A"/>
                </a:solidFill>
              </a:rPr>
              <a:t>Summary</a:t>
            </a:r>
          </a:p>
        </p:txBody>
      </p:sp>
      <p:sp>
        <p:nvSpPr>
          <p:cNvPr id="3" name="Inhaltsplatzhalter 9">
            <a:extLst>
              <a:ext uri="{FF2B5EF4-FFF2-40B4-BE49-F238E27FC236}">
                <a16:creationId xmlns:a16="http://schemas.microsoft.com/office/drawing/2014/main" id="{BD5B632B-E285-4E20-140D-F1061FCB29B9}"/>
              </a:ext>
            </a:extLst>
          </p:cNvPr>
          <p:cNvSpPr txBox="1">
            <a:spLocks/>
          </p:cNvSpPr>
          <p:nvPr/>
        </p:nvSpPr>
        <p:spPr>
          <a:xfrm>
            <a:off x="335360" y="1107668"/>
            <a:ext cx="6696743" cy="3672384"/>
          </a:xfrm>
          <a:prstGeom prst="rect">
            <a:avLst/>
          </a:prstGeom>
        </p:spPr>
        <p:txBody>
          <a:bodyPr/>
          <a:lstStyle>
            <a:lvl1pPr marL="216000" indent="-216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ts val="17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en-US" sz="2400" dirty="0"/>
              <a:t>Centralized accessible data is key</a:t>
            </a:r>
          </a:p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en-US" sz="2400" dirty="0"/>
              <a:t>The quality of this data is key</a:t>
            </a:r>
          </a:p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en-US" sz="2400" dirty="0"/>
              <a:t>Build an R&amp;D environment where you can test</a:t>
            </a:r>
          </a:p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en-US" sz="2400" dirty="0"/>
              <a:t>Improve step by step</a:t>
            </a:r>
          </a:p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en-US" sz="2400" dirty="0"/>
              <a:t>Don't forget traceability</a:t>
            </a:r>
          </a:p>
          <a:p>
            <a:pPr>
              <a:lnSpc>
                <a:spcPct val="100000"/>
              </a:lnSpc>
              <a:spcAft>
                <a:spcPts val="2100"/>
              </a:spcAft>
            </a:pPr>
            <a:r>
              <a:rPr lang="en-US" sz="2400" dirty="0"/>
              <a:t>It is still about improving health</a:t>
            </a:r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F5A511E9-5D3B-D9BE-1282-6595D4F1A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1067519"/>
            <a:ext cx="4639353" cy="522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938" y="764704"/>
            <a:ext cx="8026124" cy="5652441"/>
          </a:xfrm>
          <a:prstGeom prst="rect">
            <a:avLst/>
          </a:prstGeom>
        </p:spPr>
      </p:pic>
      <p:pic>
        <p:nvPicPr>
          <p:cNvPr id="1026" name="Picture 2" descr="C:\Forschung\Bewerbung\Unterlagen\Vortrag\population_growth.bmp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0" t="7465" r="6196" b="3232"/>
          <a:stretch/>
        </p:blipFill>
        <p:spPr bwMode="auto">
          <a:xfrm>
            <a:off x="6605477" y="4247464"/>
            <a:ext cx="3499264" cy="215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Gerade Verbindung mit Pfeil 5"/>
          <p:cNvCxnSpPr/>
          <p:nvPr/>
        </p:nvCxnSpPr>
        <p:spPr>
          <a:xfrm>
            <a:off x="8112224" y="5661248"/>
            <a:ext cx="288032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FB40711-024E-7D4A-944A-4E9EC91A733B}"/>
              </a:ext>
            </a:extLst>
          </p:cNvPr>
          <p:cNvSpPr txBox="1">
            <a:spLocks noChangeArrowheads="1"/>
          </p:cNvSpPr>
          <p:nvPr/>
        </p:nvSpPr>
        <p:spPr>
          <a:xfrm>
            <a:off x="1981200" y="185739"/>
            <a:ext cx="822960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de-DE" sz="27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altLang="de-DE" sz="3200" b="1" dirty="0" err="1">
                <a:cs typeface="Times New Roman" pitchFamily="18" charset="0"/>
              </a:rPr>
              <a:t>From</a:t>
            </a:r>
            <a:r>
              <a:rPr lang="de-CH" altLang="de-DE" sz="3200" b="1" dirty="0">
                <a:cs typeface="Times New Roman" pitchFamily="18" charset="0"/>
              </a:rPr>
              <a:t> </a:t>
            </a:r>
            <a:r>
              <a:rPr lang="de-CH" altLang="de-DE" sz="3200" b="1" dirty="0" err="1">
                <a:cs typeface="Times New Roman" pitchFamily="18" charset="0"/>
              </a:rPr>
              <a:t>handcraft</a:t>
            </a:r>
            <a:r>
              <a:rPr lang="de-CH" altLang="de-DE" sz="3200" b="1" dirty="0">
                <a:cs typeface="Times New Roman" pitchFamily="18" charset="0"/>
              </a:rPr>
              <a:t> </a:t>
            </a:r>
            <a:r>
              <a:rPr lang="de-CH" altLang="de-DE" sz="3200" b="1" dirty="0" err="1">
                <a:cs typeface="Times New Roman" pitchFamily="18" charset="0"/>
              </a:rPr>
              <a:t>to</a:t>
            </a:r>
            <a:r>
              <a:rPr lang="de-CH" altLang="de-DE" sz="3200" b="1" dirty="0">
                <a:cs typeface="Times New Roman" pitchFamily="18" charset="0"/>
              </a:rPr>
              <a:t> </a:t>
            </a:r>
            <a:r>
              <a:rPr lang="de-CH" altLang="de-DE" sz="3200" b="1" dirty="0" err="1">
                <a:cs typeface="Times New Roman" pitchFamily="18" charset="0"/>
              </a:rPr>
              <a:t>industrialization</a:t>
            </a:r>
            <a:endParaRPr lang="de-CH" altLang="de-DE" sz="3200" b="1" dirty="0"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9981060"/>
      </p:ext>
    </p:extLst>
  </p:cSld>
  <p:clrMapOvr>
    <a:masterClrMapping/>
  </p:clrMapOvr>
  <p:transition spd="slow" advTm="27914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0" y="207963"/>
            <a:ext cx="914400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3600" b="1" kern="0" dirty="0"/>
              <a:t>AI </a:t>
            </a:r>
            <a:r>
              <a:rPr lang="de-DE" sz="3600" b="1" kern="0" dirty="0" err="1"/>
              <a:t>is</a:t>
            </a:r>
            <a:r>
              <a:rPr lang="de-DE" sz="3600" b="1" kern="0" dirty="0"/>
              <a:t> feature </a:t>
            </a:r>
            <a:r>
              <a:rPr lang="de-DE" sz="3600" b="1" kern="0" dirty="0" err="1"/>
              <a:t>extraction</a:t>
            </a:r>
            <a:endParaRPr lang="de-DE" sz="3600" b="1" kern="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3" y="1052736"/>
            <a:ext cx="3816425" cy="267719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67521" y="1748815"/>
            <a:ext cx="4151257" cy="27262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68" y="2602837"/>
            <a:ext cx="3871165" cy="295232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030064"/>
            <a:ext cx="3213720" cy="322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26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Bild, Kunst, Bildende Kunst enthält.&#10;&#10;Automatisch generierte Beschreibung">
            <a:extLst>
              <a:ext uri="{FF2B5EF4-FFF2-40B4-BE49-F238E27FC236}">
                <a16:creationId xmlns:a16="http://schemas.microsoft.com/office/drawing/2014/main" id="{3C404922-C404-5BC5-8968-01BAC525AB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970227"/>
            <a:ext cx="4176464" cy="5699133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E46D73E-3664-380F-0C4B-E1A2D84C8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07963"/>
            <a:ext cx="914400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3600" b="1" kern="0" dirty="0"/>
              <a:t>Dürrenmatts </a:t>
            </a:r>
            <a:r>
              <a:rPr lang="de-DE" sz="3600" b="1" kern="0" dirty="0" err="1"/>
              <a:t>Phycisists</a:t>
            </a:r>
            <a:endParaRPr lang="de-DE" sz="3600" b="1" kern="0" dirty="0"/>
          </a:p>
        </p:txBody>
      </p:sp>
    </p:spTree>
    <p:extLst>
      <p:ext uri="{BB962C8B-B14F-4D97-AF65-F5344CB8AC3E}">
        <p14:creationId xmlns:p14="http://schemas.microsoft.com/office/powerpoint/2010/main" val="103708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E46D73E-3664-380F-0C4B-E1A2D84C8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49413"/>
            <a:ext cx="914400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3600" b="1" kern="0" dirty="0"/>
              <a:t>AI in Imaging</a:t>
            </a:r>
          </a:p>
        </p:txBody>
      </p:sp>
    </p:spTree>
    <p:extLst>
      <p:ext uri="{BB962C8B-B14F-4D97-AF65-F5344CB8AC3E}">
        <p14:creationId xmlns:p14="http://schemas.microsoft.com/office/powerpoint/2010/main" val="297380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81200" y="113260"/>
            <a:ext cx="822960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de-DE" sz="27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altLang="de-DE" sz="3200" b="1" dirty="0">
                <a:cs typeface="Times New Roman" pitchFamily="18" charset="0"/>
              </a:rPr>
              <a:t>Imaging AI </a:t>
            </a:r>
            <a:r>
              <a:rPr lang="de-CH" altLang="de-DE" sz="3200" b="1" dirty="0" err="1">
                <a:cs typeface="Times New Roman" pitchFamily="18" charset="0"/>
              </a:rPr>
              <a:t>environment</a:t>
            </a:r>
            <a:endParaRPr lang="de-CH" altLang="de-DE" sz="3200" b="1" dirty="0"/>
          </a:p>
        </p:txBody>
      </p:sp>
      <p:grpSp>
        <p:nvGrpSpPr>
          <p:cNvPr id="57" name="Gruppierung 56"/>
          <p:cNvGrpSpPr/>
          <p:nvPr/>
        </p:nvGrpSpPr>
        <p:grpSpPr>
          <a:xfrm>
            <a:off x="1991544" y="407566"/>
            <a:ext cx="1728192" cy="4464496"/>
            <a:chOff x="467544" y="407566"/>
            <a:chExt cx="1728192" cy="4464496"/>
          </a:xfrm>
        </p:grpSpPr>
        <p:cxnSp>
          <p:nvCxnSpPr>
            <p:cNvPr id="35" name="Gerade Verbindung 34"/>
            <p:cNvCxnSpPr>
              <a:stCxn id="22" idx="2"/>
              <a:endCxn id="21" idx="6"/>
            </p:cNvCxnSpPr>
            <p:nvPr/>
          </p:nvCxnSpPr>
          <p:spPr>
            <a:xfrm flipH="1" flipV="1">
              <a:off x="1691680" y="1029507"/>
              <a:ext cx="504056" cy="16363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467544" y="3628181"/>
              <a:ext cx="1224136" cy="124388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...</a:t>
              </a:r>
            </a:p>
          </p:txBody>
        </p:sp>
        <p:sp>
          <p:nvSpPr>
            <p:cNvPr id="21" name="Ellipse 20"/>
            <p:cNvSpPr/>
            <p:nvPr/>
          </p:nvSpPr>
          <p:spPr>
            <a:xfrm>
              <a:off x="467544" y="407566"/>
              <a:ext cx="1224136" cy="124388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PACS</a:t>
              </a:r>
            </a:p>
          </p:txBody>
        </p:sp>
        <p:sp>
          <p:nvSpPr>
            <p:cNvPr id="30" name="Ellipse 27"/>
            <p:cNvSpPr/>
            <p:nvPr/>
          </p:nvSpPr>
          <p:spPr>
            <a:xfrm>
              <a:off x="467544" y="2044005"/>
              <a:ext cx="1224136" cy="124388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RIS</a:t>
              </a:r>
            </a:p>
          </p:txBody>
        </p:sp>
        <p:cxnSp>
          <p:nvCxnSpPr>
            <p:cNvPr id="39" name="Gerade Verbindung 38"/>
            <p:cNvCxnSpPr>
              <a:stCxn id="22" idx="2"/>
              <a:endCxn id="30" idx="6"/>
            </p:cNvCxnSpPr>
            <p:nvPr/>
          </p:nvCxnSpPr>
          <p:spPr>
            <a:xfrm flipH="1">
              <a:off x="1691680" y="2665847"/>
              <a:ext cx="504056" cy="9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>
              <a:stCxn id="22" idx="2"/>
              <a:endCxn id="28" idx="6"/>
            </p:cNvCxnSpPr>
            <p:nvPr/>
          </p:nvCxnSpPr>
          <p:spPr>
            <a:xfrm flipH="1">
              <a:off x="1691680" y="2665847"/>
              <a:ext cx="504056" cy="1584275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ierung 57"/>
          <p:cNvGrpSpPr/>
          <p:nvPr/>
        </p:nvGrpSpPr>
        <p:grpSpPr>
          <a:xfrm>
            <a:off x="3719736" y="1340770"/>
            <a:ext cx="6408712" cy="2595189"/>
            <a:chOff x="2195736" y="1340769"/>
            <a:chExt cx="6408712" cy="2595189"/>
          </a:xfrm>
        </p:grpSpPr>
        <p:cxnSp>
          <p:nvCxnSpPr>
            <p:cNvPr id="37" name="Gerade Verbindung 36"/>
            <p:cNvCxnSpPr>
              <a:stCxn id="34" idx="2"/>
              <a:endCxn id="22" idx="6"/>
            </p:cNvCxnSpPr>
            <p:nvPr/>
          </p:nvCxnSpPr>
          <p:spPr>
            <a:xfrm flipH="1">
              <a:off x="3851920" y="2665847"/>
              <a:ext cx="720080" cy="0"/>
            </a:xfrm>
            <a:prstGeom prst="line">
              <a:avLst/>
            </a:prstGeom>
            <a:ln w="25400">
              <a:solidFill>
                <a:srgbClr val="4F81BD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1"/>
            <p:cNvSpPr/>
            <p:nvPr/>
          </p:nvSpPr>
          <p:spPr>
            <a:xfrm>
              <a:off x="2195736" y="1847726"/>
              <a:ext cx="1656184" cy="163624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Search</a:t>
              </a:r>
            </a:p>
            <a:p>
              <a:pPr algn="ctr"/>
              <a:r>
                <a:rPr lang="de-CH" dirty="0"/>
                <a:t>Engine</a:t>
              </a:r>
            </a:p>
          </p:txBody>
        </p:sp>
        <p:sp>
          <p:nvSpPr>
            <p:cNvPr id="34" name="Ellipse 21"/>
            <p:cNvSpPr/>
            <p:nvPr/>
          </p:nvSpPr>
          <p:spPr>
            <a:xfrm>
              <a:off x="4572000" y="1847726"/>
              <a:ext cx="1656184" cy="163624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600" dirty="0" err="1"/>
                <a:t>Curration</a:t>
              </a:r>
              <a:r>
                <a:rPr lang="de-CH" sz="1600" dirty="0"/>
                <a:t>/Annotation</a:t>
              </a:r>
            </a:p>
          </p:txBody>
        </p:sp>
        <p:sp>
          <p:nvSpPr>
            <p:cNvPr id="36" name="Ellipse 21"/>
            <p:cNvSpPr/>
            <p:nvPr/>
          </p:nvSpPr>
          <p:spPr>
            <a:xfrm>
              <a:off x="6948264" y="1775718"/>
              <a:ext cx="1656184" cy="163624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Machine</a:t>
              </a:r>
              <a:r>
                <a:rPr lang="de-CH" dirty="0"/>
                <a:t> </a:t>
              </a:r>
            </a:p>
            <a:p>
              <a:pPr algn="ctr"/>
              <a:r>
                <a:rPr lang="de-CH" dirty="0" err="1"/>
                <a:t>learning</a:t>
              </a:r>
              <a:endParaRPr lang="de-CH" dirty="0"/>
            </a:p>
          </p:txBody>
        </p:sp>
        <p:sp>
          <p:nvSpPr>
            <p:cNvPr id="50" name="Nach oben gekrümmter Pfeil 49"/>
            <p:cNvSpPr/>
            <p:nvPr/>
          </p:nvSpPr>
          <p:spPr>
            <a:xfrm rot="10800000">
              <a:off x="5148064" y="1340769"/>
              <a:ext cx="2808312" cy="1007889"/>
            </a:xfrm>
            <a:prstGeom prst="curved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2" name="Nach oben gekrümmter Pfeil 51"/>
            <p:cNvSpPr/>
            <p:nvPr/>
          </p:nvSpPr>
          <p:spPr>
            <a:xfrm>
              <a:off x="5300464" y="2928069"/>
              <a:ext cx="2808312" cy="1007889"/>
            </a:xfrm>
            <a:prstGeom prst="curved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56" name="Oval 55"/>
          <p:cNvSpPr/>
          <p:nvPr/>
        </p:nvSpPr>
        <p:spPr>
          <a:xfrm>
            <a:off x="3688608" y="1052514"/>
            <a:ext cx="6511848" cy="3168575"/>
          </a:xfrm>
          <a:prstGeom prst="ellipse">
            <a:avLst/>
          </a:prstGeom>
          <a:noFill/>
          <a:ln w="38100" cmpd="sng">
            <a:solidFill>
              <a:srgbClr val="4F81B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000000"/>
                </a:solidFill>
                <a:prstDash val="dash"/>
              </a:ln>
              <a:solidFill>
                <a:srgbClr val="CC0000"/>
              </a:solidFill>
            </a:endParaRPr>
          </a:p>
        </p:txBody>
      </p:sp>
      <p:grpSp>
        <p:nvGrpSpPr>
          <p:cNvPr id="68" name="Gruppierung 67"/>
          <p:cNvGrpSpPr/>
          <p:nvPr/>
        </p:nvGrpSpPr>
        <p:grpSpPr>
          <a:xfrm>
            <a:off x="3719736" y="4221089"/>
            <a:ext cx="6408712" cy="1924273"/>
            <a:chOff x="2195736" y="4221088"/>
            <a:chExt cx="6408712" cy="1924273"/>
          </a:xfrm>
        </p:grpSpPr>
        <p:sp>
          <p:nvSpPr>
            <p:cNvPr id="53" name="Ellipse 21"/>
            <p:cNvSpPr/>
            <p:nvPr/>
          </p:nvSpPr>
          <p:spPr>
            <a:xfrm>
              <a:off x="2195736" y="4509120"/>
              <a:ext cx="1656184" cy="163624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Decision</a:t>
              </a:r>
              <a:endParaRPr lang="de-CH" dirty="0"/>
            </a:p>
            <a:p>
              <a:pPr algn="ctr"/>
              <a:r>
                <a:rPr lang="de-CH" dirty="0" err="1"/>
                <a:t>support</a:t>
              </a:r>
              <a:endParaRPr lang="de-CH" dirty="0"/>
            </a:p>
          </p:txBody>
        </p:sp>
        <p:sp>
          <p:nvSpPr>
            <p:cNvPr id="54" name="Ellipse 21"/>
            <p:cNvSpPr/>
            <p:nvPr/>
          </p:nvSpPr>
          <p:spPr>
            <a:xfrm>
              <a:off x="4587564" y="4509120"/>
              <a:ext cx="1656184" cy="163624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Research</a:t>
              </a:r>
            </a:p>
          </p:txBody>
        </p:sp>
        <p:sp>
          <p:nvSpPr>
            <p:cNvPr id="55" name="Ellipse 21"/>
            <p:cNvSpPr/>
            <p:nvPr/>
          </p:nvSpPr>
          <p:spPr>
            <a:xfrm>
              <a:off x="6948264" y="4509120"/>
              <a:ext cx="1656184" cy="163624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...</a:t>
              </a:r>
            </a:p>
          </p:txBody>
        </p:sp>
        <p:cxnSp>
          <p:nvCxnSpPr>
            <p:cNvPr id="59" name="Gerade Verbindung 58"/>
            <p:cNvCxnSpPr>
              <a:stCxn id="53" idx="0"/>
              <a:endCxn id="56" idx="4"/>
            </p:cNvCxnSpPr>
            <p:nvPr/>
          </p:nvCxnSpPr>
          <p:spPr>
            <a:xfrm flipV="1">
              <a:off x="3023828" y="4221088"/>
              <a:ext cx="2396704" cy="288032"/>
            </a:xfrm>
            <a:prstGeom prst="line">
              <a:avLst/>
            </a:prstGeom>
            <a:ln w="25400">
              <a:solidFill>
                <a:srgbClr val="4F81BD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>
              <a:stCxn id="54" idx="0"/>
              <a:endCxn id="56" idx="4"/>
            </p:cNvCxnSpPr>
            <p:nvPr/>
          </p:nvCxnSpPr>
          <p:spPr>
            <a:xfrm flipV="1">
              <a:off x="5415656" y="4221088"/>
              <a:ext cx="4876" cy="288032"/>
            </a:xfrm>
            <a:prstGeom prst="line">
              <a:avLst/>
            </a:prstGeom>
            <a:ln w="25400">
              <a:solidFill>
                <a:srgbClr val="4F81BD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64"/>
            <p:cNvCxnSpPr>
              <a:stCxn id="55" idx="0"/>
              <a:endCxn id="56" idx="4"/>
            </p:cNvCxnSpPr>
            <p:nvPr/>
          </p:nvCxnSpPr>
          <p:spPr>
            <a:xfrm flipH="1" flipV="1">
              <a:off x="5420532" y="4221088"/>
              <a:ext cx="2355824" cy="288032"/>
            </a:xfrm>
            <a:prstGeom prst="line">
              <a:avLst/>
            </a:prstGeom>
            <a:ln w="25400">
              <a:solidFill>
                <a:srgbClr val="4F81BD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9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19536" y="1484784"/>
            <a:ext cx="3672408" cy="221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Bild 69" descr="Screenshot_SLaF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580" y="1484786"/>
            <a:ext cx="4176464" cy="22322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771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13A8D78-2EE2-4A93-B612-1ECCF575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332878"/>
            <a:ext cx="11376644" cy="863874"/>
          </a:xfrm>
        </p:spPr>
        <p:txBody>
          <a:bodyPr/>
          <a:lstStyle/>
          <a:p>
            <a:pPr algn="ctr"/>
            <a:r>
              <a:rPr lang="en-US" sz="4000" b="1" dirty="0"/>
              <a:t>Technical development for annotation:</a:t>
            </a:r>
            <a:br>
              <a:rPr lang="en-US" sz="4000" b="1" dirty="0"/>
            </a:br>
            <a:r>
              <a:rPr lang="en-US" sz="4000" b="1" dirty="0"/>
              <a:t>NORA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63352" y="6381328"/>
            <a:ext cx="4248472" cy="2937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8000" marR="0" lvl="0" indent="-288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https://www.nora-imaging.com/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1363699"/>
            <a:ext cx="4273184" cy="487361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40" y="1419610"/>
            <a:ext cx="7433406" cy="481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2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13A8D78-2EE2-4A93-B612-1ECCF575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332655"/>
            <a:ext cx="11376644" cy="936105"/>
          </a:xfrm>
        </p:spPr>
        <p:txBody>
          <a:bodyPr/>
          <a:lstStyle/>
          <a:p>
            <a:pPr algn="ctr"/>
            <a:r>
              <a:rPr lang="en-US" sz="4000" b="1" dirty="0"/>
              <a:t>Put the pieces together for Covid-19</a:t>
            </a:r>
            <a:br>
              <a:rPr lang="en-US" sz="4000" b="1" dirty="0"/>
            </a:br>
            <a:endParaRPr lang="en-US" sz="40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263352" y="6381328"/>
            <a:ext cx="4248472" cy="2937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8000" marR="0" lvl="0" indent="-288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Anastasopoulos et al., 2020</a:t>
            </a:r>
          </a:p>
        </p:txBody>
      </p:sp>
      <p:pic>
        <p:nvPicPr>
          <p:cNvPr id="4" name="1-s2.0-S0720048X20304228-mmc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43475" y="850229"/>
            <a:ext cx="9705050" cy="545909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0194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4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|0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USB Gruen">
  <a:themeElements>
    <a:clrScheme name="USB Tükis">
      <a:dk1>
        <a:sysClr val="windowText" lastClr="000000"/>
      </a:dk1>
      <a:lt1>
        <a:sysClr val="window" lastClr="FFFFFF"/>
      </a:lt1>
      <a:dk2>
        <a:srgbClr val="78DEC8"/>
      </a:dk2>
      <a:lt2>
        <a:srgbClr val="F0EB96"/>
      </a:lt2>
      <a:accent1>
        <a:srgbClr val="78DEC8"/>
      </a:accent1>
      <a:accent2>
        <a:srgbClr val="0A5F5A"/>
      </a:accent2>
      <a:accent3>
        <a:srgbClr val="82B4D7"/>
      </a:accent3>
      <a:accent4>
        <a:srgbClr val="F0EB96"/>
      </a:accent4>
      <a:accent5>
        <a:srgbClr val="9B233C"/>
      </a:accent5>
      <a:accent6>
        <a:srgbClr val="644164"/>
      </a:accent6>
      <a:hlink>
        <a:srgbClr val="78DEC8"/>
      </a:hlink>
      <a:folHlink>
        <a:srgbClr val="82B4D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marL="288000" indent="-288000" algn="l">
          <a:lnSpc>
            <a:spcPts val="2400"/>
          </a:lnSpc>
          <a:spcAft>
            <a:spcPts val="900"/>
          </a:spcAft>
          <a:buBlip>
            <a:blip xmlns:r="http://schemas.openxmlformats.org/officeDocument/2006/relationships" r:embed="rId1"/>
          </a:buBlip>
          <a:defRPr sz="2000" dirty="0" smtClean="0"/>
        </a:defPPr>
      </a:lstStyle>
    </a:txDef>
  </a:objectDefaults>
  <a:extraClrSchemeLst/>
  <a:custClrLst>
    <a:custClr name="Dunkelbraun100">
      <a:srgbClr val="B96E50"/>
    </a:custClr>
    <a:custClr name="Weinrot100">
      <a:srgbClr val="9B233C"/>
    </a:custClr>
    <a:custClr name="Pink100">
      <a:srgbClr val="FA9196"/>
    </a:custClr>
    <a:custClr name="Violett100">
      <a:srgbClr val="644164"/>
    </a:custClr>
    <a:custClr name="Hellblau100">
      <a:srgbClr val="82B4D7"/>
    </a:custClr>
    <a:custClr name="Tuerkis100">
      <a:srgbClr val="78DEC8"/>
    </a:custClr>
    <a:custClr name="Dunkelgruen100">
      <a:srgbClr val="0A5F5A"/>
    </a:custClr>
    <a:custClr name="Hellgruen100">
      <a:srgbClr val="B4D796"/>
    </a:custClr>
    <a:custClr name="Lime100">
      <a:srgbClr val="F0EB96"/>
    </a:custClr>
    <a:custClr name="Apricot100">
      <a:srgbClr val="FFB97D"/>
    </a:custClr>
    <a:custClr name="Dunkelbraun75">
      <a:srgbClr val="C99277"/>
    </a:custClr>
    <a:custClr name="Weinrot75">
      <a:srgbClr val="B35861"/>
    </a:custClr>
    <a:custClr name="Pink75">
      <a:srgbClr val="F5AFB6"/>
    </a:custClr>
    <a:custClr name="Violett75">
      <a:srgbClr val="866A83"/>
    </a:custClr>
    <a:custClr name="Hellblau75">
      <a:srgbClr val="A7C7E2"/>
    </a:custClr>
    <a:custClr name="Tuerkis75">
      <a:srgbClr val="A0D4CA"/>
    </a:custClr>
    <a:custClr name="Dunkelgruen75">
      <a:srgbClr val="547F7C"/>
    </a:custClr>
    <a:custClr name="Hellgruen75">
      <a:srgbClr val="C7DFB0"/>
    </a:custClr>
    <a:custClr name="Lime75">
      <a:srgbClr val="F2F0B2"/>
    </a:custClr>
    <a:custClr name="Apricot75">
      <a:srgbClr val="F4C69C"/>
    </a:custClr>
    <a:custClr name="Dunkelbraun50">
      <a:srgbClr val="DBB6A2"/>
    </a:custClr>
    <a:custClr name="Weinrot50">
      <a:srgbClr val="C98E8F"/>
    </a:custClr>
    <a:custClr name="Pink50">
      <a:srgbClr val="F9CCCF"/>
    </a:custClr>
    <a:custClr name="Violett50">
      <a:srgbClr val="AA96A8"/>
    </a:custClr>
    <a:custClr name="Hellblau50">
      <a:srgbClr val="C7D9EC"/>
    </a:custClr>
    <a:custClr name="Tuerkis50">
      <a:srgbClr val="C4E3DD"/>
    </a:custClr>
    <a:custClr name="Dunkelgruen50">
      <a:srgbClr val="8DA5A3"/>
    </a:custClr>
    <a:custClr name="Hellgruen50">
      <a:srgbClr val="DBEACC"/>
    </a:custClr>
    <a:custClr name="Lime50">
      <a:srgbClr val="F6F5CE"/>
    </a:custClr>
    <a:custClr name="Apricot50">
      <a:srgbClr val="F8DABE"/>
    </a:custClr>
    <a:custClr name="Dunkelbraun25">
      <a:srgbClr val="ECDACF"/>
    </a:custClr>
    <a:custClr name="Weinrot25">
      <a:srgbClr val="E4C6C5"/>
    </a:custClr>
    <a:custClr name="Pink25">
      <a:srgbClr val="FCE7E7"/>
    </a:custClr>
    <a:custClr name="Violett25">
      <a:srgbClr val="D3C9D3"/>
    </a:custClr>
    <a:custClr name="Hellblau25">
      <a:srgbClr val="E4ECF6"/>
    </a:custClr>
    <a:custClr name="Tuerkis25">
      <a:srgbClr val="E2F1EE"/>
    </a:custClr>
    <a:custClr name="Dunkelgruen25">
      <a:srgbClr val="C6D0CF"/>
    </a:custClr>
    <a:custClr name="Hellgruen25">
      <a:srgbClr val="EDF5E6"/>
    </a:custClr>
    <a:custClr name="Lime25">
      <a:srgbClr val="FAFAE7"/>
    </a:custClr>
    <a:custClr name="Apricot25">
      <a:srgbClr val="FBECDE"/>
    </a:custClr>
    <a:custClr name="Red100">
      <a:srgbClr val="FF0000"/>
    </a:custClr>
    <a:custClr name="Red75">
      <a:srgbClr val="EA5E42"/>
    </a:custClr>
    <a:custClr name="Red50">
      <a:srgbClr val="F39A7D"/>
    </a:custClr>
    <a:custClr name="Red25">
      <a:srgbClr val="FAD0BE"/>
    </a:custClr>
    <a:custClr name="Lila100">
      <a:srgbClr val="DC87CD"/>
    </a:custClr>
    <a:custClr name="Lila75">
      <a:srgbClr val="D99FC7"/>
    </a:custClr>
    <a:custClr name="Lila50">
      <a:srgbClr val="E4C1DC"/>
    </a:custClr>
    <a:custClr name="Lila25">
      <a:srgbClr val="F1E0EF"/>
    </a:custClr>
  </a:custClrLst>
  <a:extLst>
    <a:ext uri="{05A4C25C-085E-4340-85A3-A5531E510DB2}">
      <thm15:themeFamily xmlns:thm15="http://schemas.microsoft.com/office/thememl/2012/main" name="USB Vorlage 2020 16 zu 9_tuerkis.potx" id="{751775F1-C2CA-4874-BD8D-AE660706C767}" vid="{90555AB8-2F8F-4DEC-9ED5-986D8B7CC649}"/>
    </a:ext>
  </a:extLst>
</a:theme>
</file>

<file path=ppt/theme/theme2.xml><?xml version="1.0" encoding="utf-8"?>
<a:theme xmlns:a="http://schemas.openxmlformats.org/drawingml/2006/main" name="Office">
  <a:themeElements>
    <a:clrScheme name="USB Finanz">
      <a:dk1>
        <a:sysClr val="windowText" lastClr="000000"/>
      </a:dk1>
      <a:lt1>
        <a:sysClr val="window" lastClr="FFFFFF"/>
      </a:lt1>
      <a:dk2>
        <a:srgbClr val="0A5F5A"/>
      </a:dk2>
      <a:lt2>
        <a:srgbClr val="78DEC8"/>
      </a:lt2>
      <a:accent1>
        <a:srgbClr val="0A5F5A"/>
      </a:accent1>
      <a:accent2>
        <a:srgbClr val="78DEC8"/>
      </a:accent2>
      <a:accent3>
        <a:srgbClr val="F0EB96"/>
      </a:accent3>
      <a:accent4>
        <a:srgbClr val="C6D0CF"/>
      </a:accent4>
      <a:accent5>
        <a:srgbClr val="9B233C"/>
      </a:accent5>
      <a:accent6>
        <a:srgbClr val="644164"/>
      </a:accent6>
      <a:hlink>
        <a:srgbClr val="0A5F5A"/>
      </a:hlink>
      <a:folHlink>
        <a:srgbClr val="78DEC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USB Finanz">
      <a:dk1>
        <a:sysClr val="windowText" lastClr="000000"/>
      </a:dk1>
      <a:lt1>
        <a:sysClr val="window" lastClr="FFFFFF"/>
      </a:lt1>
      <a:dk2>
        <a:srgbClr val="0A5F5A"/>
      </a:dk2>
      <a:lt2>
        <a:srgbClr val="78DEC8"/>
      </a:lt2>
      <a:accent1>
        <a:srgbClr val="0A5F5A"/>
      </a:accent1>
      <a:accent2>
        <a:srgbClr val="78DEC8"/>
      </a:accent2>
      <a:accent3>
        <a:srgbClr val="F0EB96"/>
      </a:accent3>
      <a:accent4>
        <a:srgbClr val="C6D0CF"/>
      </a:accent4>
      <a:accent5>
        <a:srgbClr val="9B233C"/>
      </a:accent5>
      <a:accent6>
        <a:srgbClr val="644164"/>
      </a:accent6>
      <a:hlink>
        <a:srgbClr val="0A5F5A"/>
      </a:hlink>
      <a:folHlink>
        <a:srgbClr val="78DEC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USB Vorlage 2020 16 zu 9_tuerkis</Template>
  <TotalTime>0</TotalTime>
  <Words>428</Words>
  <Application>Microsoft Office PowerPoint</Application>
  <PresentationFormat>Breitbild</PresentationFormat>
  <Paragraphs>165</Paragraphs>
  <Slides>22</Slides>
  <Notes>6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Wingdings</vt:lpstr>
      <vt:lpstr>USB Gruen</vt:lpstr>
      <vt:lpstr>AI in Medicine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Technical development for annotation: NORA</vt:lpstr>
      <vt:lpstr>Put the pieces together for Covid-19 </vt:lpstr>
      <vt:lpstr>Put the pieces together for Covid-19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Universitaetsspital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Anleitung (1/2) (bitte löschen)</dc:title>
  <dc:creator>Henkel Maurice Johannes</dc:creator>
  <cp:lastModifiedBy>Moser Andrea Nicole</cp:lastModifiedBy>
  <cp:revision>45</cp:revision>
  <dcterms:created xsi:type="dcterms:W3CDTF">2024-09-18T12:50:38Z</dcterms:created>
  <dcterms:modified xsi:type="dcterms:W3CDTF">2024-10-29T09:11:31Z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8ce97c8-a08b-440b-bce7-2702e982790e_Enabled">
    <vt:lpwstr>true</vt:lpwstr>
  </property>
  <property fmtid="{D5CDD505-2E9C-101B-9397-08002B2CF9AE}" pid="3" name="MSIP_Label_f8ce97c8-a08b-440b-bce7-2702e982790e_SetDate">
    <vt:lpwstr>2024-10-04T09:38:14Z</vt:lpwstr>
  </property>
  <property fmtid="{D5CDD505-2E9C-101B-9397-08002B2CF9AE}" pid="4" name="MSIP_Label_f8ce97c8-a08b-440b-bce7-2702e982790e_Method">
    <vt:lpwstr>Standard</vt:lpwstr>
  </property>
  <property fmtid="{D5CDD505-2E9C-101B-9397-08002B2CF9AE}" pid="5" name="MSIP_Label_f8ce97c8-a08b-440b-bce7-2702e982790e_Name">
    <vt:lpwstr>Intern</vt:lpwstr>
  </property>
  <property fmtid="{D5CDD505-2E9C-101B-9397-08002B2CF9AE}" pid="6" name="MSIP_Label_f8ce97c8-a08b-440b-bce7-2702e982790e_SiteId">
    <vt:lpwstr>638ca218-3ea7-4165-9747-6b8fc4ae197e</vt:lpwstr>
  </property>
  <property fmtid="{D5CDD505-2E9C-101B-9397-08002B2CF9AE}" pid="7" name="MSIP_Label_f8ce97c8-a08b-440b-bce7-2702e982790e_ActionId">
    <vt:lpwstr>40ac4dff-e8ec-489b-a0c6-7ef48f252d8b</vt:lpwstr>
  </property>
  <property fmtid="{D5CDD505-2E9C-101B-9397-08002B2CF9AE}" pid="8" name="MSIP_Label_f8ce97c8-a08b-440b-bce7-2702e982790e_ContentBits">
    <vt:lpwstr>0</vt:lpwstr>
  </property>
</Properties>
</file>